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>
  <p:sldMasterIdLst>
    <p:sldMasterId id="2147483660" r:id="rId4"/>
  </p:sldMasterIdLst>
  <p:notesMasterIdLst>
    <p:notesMasterId r:id="rId50"/>
  </p:notesMasterIdLst>
  <p:sldIdLst>
    <p:sldId id="260" r:id="rId5"/>
    <p:sldId id="261" r:id="rId6"/>
    <p:sldId id="265" r:id="rId7"/>
    <p:sldId id="299" r:id="rId8"/>
    <p:sldId id="300" r:id="rId9"/>
    <p:sldId id="301" r:id="rId10"/>
    <p:sldId id="302" r:id="rId11"/>
    <p:sldId id="303" r:id="rId12"/>
    <p:sldId id="304" r:id="rId13"/>
    <p:sldId id="290" r:id="rId14"/>
    <p:sldId id="284" r:id="rId15"/>
    <p:sldId id="280" r:id="rId16"/>
    <p:sldId id="285" r:id="rId17"/>
    <p:sldId id="263" r:id="rId18"/>
    <p:sldId id="305" r:id="rId19"/>
    <p:sldId id="264" r:id="rId20"/>
    <p:sldId id="267" r:id="rId21"/>
    <p:sldId id="286" r:id="rId22"/>
    <p:sldId id="287" r:id="rId23"/>
    <p:sldId id="306" r:id="rId24"/>
    <p:sldId id="291" r:id="rId25"/>
    <p:sldId id="288" r:id="rId26"/>
    <p:sldId id="292" r:id="rId27"/>
    <p:sldId id="281" r:id="rId28"/>
    <p:sldId id="279" r:id="rId29"/>
    <p:sldId id="310" r:id="rId30"/>
    <p:sldId id="298" r:id="rId31"/>
    <p:sldId id="307" r:id="rId32"/>
    <p:sldId id="308" r:id="rId33"/>
    <p:sldId id="309" r:id="rId34"/>
    <p:sldId id="296" r:id="rId35"/>
    <p:sldId id="297" r:id="rId36"/>
    <p:sldId id="289" r:id="rId37"/>
    <p:sldId id="294" r:id="rId38"/>
    <p:sldId id="311" r:id="rId39"/>
    <p:sldId id="268" r:id="rId40"/>
    <p:sldId id="269" r:id="rId41"/>
    <p:sldId id="270" r:id="rId42"/>
    <p:sldId id="271" r:id="rId43"/>
    <p:sldId id="272" r:id="rId44"/>
    <p:sldId id="273" r:id="rId45"/>
    <p:sldId id="274" r:id="rId46"/>
    <p:sldId id="275" r:id="rId47"/>
    <p:sldId id="276" r:id="rId48"/>
    <p:sldId id="277" r:id="rId49"/>
  </p:sldIdLst>
  <p:sldSz cx="9144000" cy="6858000" type="screen4x3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624">
          <p15:clr>
            <a:srgbClr val="A4A3A4"/>
          </p15:clr>
        </p15:guide>
        <p15:guide id="2" pos="5424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7900"/>
    <a:srgbClr val="00335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EBA9398-C461-4E50-844B-3DD54B792C8A}" v="2" dt="2019-12-08T20:22:49.229"/>
    <p1510:client id="{4F86993A-E510-DB88-CFAA-B8FA01C39D7D}" v="1206" dt="2019-12-08T22:36:49.92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8" d="100"/>
          <a:sy n="108" d="100"/>
        </p:scale>
        <p:origin x="1704" y="102"/>
      </p:cViewPr>
      <p:guideLst>
        <p:guide orient="horz" pos="624"/>
        <p:guide pos="5424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notesMaster" Target="notesMasters/notesMaster1.xml"/><Relationship Id="rId55" Type="http://schemas.microsoft.com/office/2015/10/relationships/revisionInfo" Target="revisionInfo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41" Type="http://schemas.openxmlformats.org/officeDocument/2006/relationships/slide" Target="slides/slide37.xml"/><Relationship Id="rId54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8" Type="http://schemas.openxmlformats.org/officeDocument/2006/relationships/slide" Target="slides/slide4.xml"/><Relationship Id="rId51" Type="http://schemas.openxmlformats.org/officeDocument/2006/relationships/presProps" Target="presProps.xml"/><Relationship Id="rId3" Type="http://schemas.openxmlformats.org/officeDocument/2006/relationships/customXml" Target="../customXml/item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svg>
</file>

<file path=ppt/media/image17.png>
</file>

<file path=ppt/media/image18.svg>
</file>

<file path=ppt/media/image19.png>
</file>

<file path=ppt/media/image2.svg>
</file>

<file path=ppt/media/image20.svg>
</file>

<file path=ppt/media/image21.png>
</file>

<file path=ppt/media/image22.svg>
</file>

<file path=ppt/media/image23.png>
</file>

<file path=ppt/media/image24.png>
</file>

<file path=ppt/media/image25.png>
</file>

<file path=ppt/media/image26.png>
</file>

<file path=ppt/media/image27.png>
</file>

<file path=ppt/media/image3.png>
</file>

<file path=ppt/media/image4.svg>
</file>

<file path=ppt/media/image5.png>
</file>

<file path=ppt/media/image6.svg>
</file>

<file path=ppt/media/image7.pn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>
            <a:extLst>
              <a:ext uri="{FF2B5EF4-FFF2-40B4-BE49-F238E27FC236}">
                <a16:creationId xmlns:a16="http://schemas.microsoft.com/office/drawing/2014/main" id="{F71A243D-D9AA-4C2B-B919-EEC1707849A6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pPr>
              <a:defRPr/>
            </a:pPr>
            <a:endParaRPr lang="de-DE" altLang="de-DE"/>
          </a:p>
        </p:txBody>
      </p:sp>
      <p:sp>
        <p:nvSpPr>
          <p:cNvPr id="3075" name="Rectangle 3">
            <a:extLst>
              <a:ext uri="{FF2B5EF4-FFF2-40B4-BE49-F238E27FC236}">
                <a16:creationId xmlns:a16="http://schemas.microsoft.com/office/drawing/2014/main" id="{91E05682-9998-4A5F-8319-19802C6DBA79}"/>
              </a:ext>
            </a:extLst>
          </p:cNvPr>
          <p:cNvSpPr>
            <a:spLocks noGrp="1" noChangeArrowheads="1"/>
          </p:cNvSpPr>
          <p:nvPr>
            <p:ph type="dt" idx="1"/>
          </p:nvPr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pPr>
              <a:defRPr/>
            </a:pPr>
            <a:endParaRPr lang="de-DE" altLang="de-DE"/>
          </a:p>
        </p:txBody>
      </p:sp>
      <p:sp>
        <p:nvSpPr>
          <p:cNvPr id="2052" name="Rectangle 4">
            <a:extLst>
              <a:ext uri="{FF2B5EF4-FFF2-40B4-BE49-F238E27FC236}">
                <a16:creationId xmlns:a16="http://schemas.microsoft.com/office/drawing/2014/main" id="{C8C40B45-2432-4232-A9DD-2F06986AF925}"/>
              </a:ext>
            </a:extLst>
          </p:cNvPr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val="1"/>
            </a:ext>
          </a:extLst>
        </p:spPr>
      </p:sp>
      <p:sp>
        <p:nvSpPr>
          <p:cNvPr id="3077" name="Rectangle 5">
            <a:extLst>
              <a:ext uri="{FF2B5EF4-FFF2-40B4-BE49-F238E27FC236}">
                <a16:creationId xmlns:a16="http://schemas.microsoft.com/office/drawing/2014/main" id="{90031501-C0D5-44FC-AE10-18C6DBCF4A20}"/>
              </a:ext>
            </a:extLst>
          </p:cNvPr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de-DE" altLang="de-DE" noProof="0"/>
              <a:t>Mastertextformat bearbeiten</a:t>
            </a:r>
          </a:p>
          <a:p>
            <a:pPr lvl="1"/>
            <a:r>
              <a:rPr lang="de-DE" altLang="de-DE" noProof="0"/>
              <a:t>Zweite Ebene</a:t>
            </a:r>
          </a:p>
          <a:p>
            <a:pPr lvl="2"/>
            <a:r>
              <a:rPr lang="de-DE" altLang="de-DE" noProof="0"/>
              <a:t>Dritte Ebene</a:t>
            </a:r>
          </a:p>
          <a:p>
            <a:pPr lvl="3"/>
            <a:r>
              <a:rPr lang="de-DE" altLang="de-DE" noProof="0"/>
              <a:t>Vierte Ebene</a:t>
            </a:r>
          </a:p>
          <a:p>
            <a:pPr lvl="4"/>
            <a:r>
              <a:rPr lang="de-DE" altLang="de-DE" noProof="0"/>
              <a:t>Fünfte Ebene</a:t>
            </a:r>
          </a:p>
        </p:txBody>
      </p:sp>
      <p:sp>
        <p:nvSpPr>
          <p:cNvPr id="3078" name="Rectangle 6">
            <a:extLst>
              <a:ext uri="{FF2B5EF4-FFF2-40B4-BE49-F238E27FC236}">
                <a16:creationId xmlns:a16="http://schemas.microsoft.com/office/drawing/2014/main" id="{F83FA533-6F5C-463A-826B-0BC8FC86F4C0}"/>
              </a:ext>
            </a:extLst>
          </p:cNvPr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pPr>
              <a:defRPr/>
            </a:pPr>
            <a:endParaRPr lang="de-DE" altLang="de-DE"/>
          </a:p>
        </p:txBody>
      </p:sp>
      <p:sp>
        <p:nvSpPr>
          <p:cNvPr id="3079" name="Rectangle 7">
            <a:extLst>
              <a:ext uri="{FF2B5EF4-FFF2-40B4-BE49-F238E27FC236}">
                <a16:creationId xmlns:a16="http://schemas.microsoft.com/office/drawing/2014/main" id="{168DEBAE-A276-438C-932F-DDE25A4A40DF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 smtClean="0"/>
            </a:lvl1pPr>
          </a:lstStyle>
          <a:p>
            <a:pPr>
              <a:defRPr/>
            </a:pPr>
            <a:fld id="{203971D2-8E80-4ECC-8E63-AB0B8A5B0B46}" type="slidenum">
              <a:rPr lang="de-DE" altLang="de-DE"/>
              <a:pPr>
                <a:defRPr/>
              </a:pPr>
              <a:t>‹#›</a:t>
            </a:fld>
            <a:endParaRPr lang="de-DE" altLang="de-DE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Slide Image Placeholder 1">
            <a:extLst>
              <a:ext uri="{FF2B5EF4-FFF2-40B4-BE49-F238E27FC236}">
                <a16:creationId xmlns:a16="http://schemas.microsoft.com/office/drawing/2014/main" id="{412376F8-9E47-4F32-A98A-39AB7899589B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147" name="Notes Placeholder 2">
            <a:extLst>
              <a:ext uri="{FF2B5EF4-FFF2-40B4-BE49-F238E27FC236}">
                <a16:creationId xmlns:a16="http://schemas.microsoft.com/office/drawing/2014/main" id="{9C3FDB01-18BD-4261-BB03-AD03CA47B9AA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de-DE" altLang="de-DE"/>
          </a:p>
        </p:txBody>
      </p:sp>
      <p:sp>
        <p:nvSpPr>
          <p:cNvPr id="6148" name="Slide Number Placeholder 3">
            <a:extLst>
              <a:ext uri="{FF2B5EF4-FFF2-40B4-BE49-F238E27FC236}">
                <a16:creationId xmlns:a16="http://schemas.microsoft.com/office/drawing/2014/main" id="{288F0E35-FF10-40D2-AEC0-2F34DBCA149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F615D0F9-69DC-449E-91A8-56BABBD24A2B}" type="slidenum">
              <a:rPr lang="de-DE" altLang="de-DE" sz="1200"/>
              <a:pPr/>
              <a:t>1</a:t>
            </a:fld>
            <a:endParaRPr lang="de-DE" altLang="de-DE" sz="120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203971D2-8E80-4ECC-8E63-AB0B8A5B0B46}" type="slidenum">
              <a:rPr lang="de-DE" altLang="de-DE" smtClean="0"/>
              <a:pPr>
                <a:defRPr/>
              </a:pPr>
              <a:t>31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109818816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7CC393ED-9A1C-402A-9D29-6B0FB35C5F0E}" type="slidenum">
              <a:rPr lang="de-DE" altLang="de-DE" smtClean="0"/>
              <a:pPr>
                <a:defRPr/>
              </a:pPr>
              <a:t>37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174684033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A5108C-C844-431C-B12D-D41B6899F27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5CF7CA9-EDB8-45F0-B584-9C4EB57A9D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de-DE"/>
          </a:p>
        </p:txBody>
      </p:sp>
      <p:sp>
        <p:nvSpPr>
          <p:cNvPr id="8" name="Date Placeholder 3">
            <a:extLst>
              <a:ext uri="{FF2B5EF4-FFF2-40B4-BE49-F238E27FC236}">
                <a16:creationId xmlns:a16="http://schemas.microsoft.com/office/drawing/2014/main" id="{4593C76A-75E8-467C-AB37-94A9F56A4EF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</p:spPr>
        <p:txBody>
          <a:bodyPr/>
          <a:lstStyle/>
          <a:p>
            <a:pPr>
              <a:defRPr/>
            </a:pPr>
            <a:fld id="{B86EC19B-13E7-48C8-B7B5-E9E0955442D1}" type="datetime1">
              <a:rPr lang="de-DE" altLang="de-DE" smtClean="0"/>
              <a:pPr>
                <a:defRPr/>
              </a:pPr>
              <a:t>09.12.2019</a:t>
            </a:fld>
            <a:endParaRPr lang="de-DE" altLang="de-DE"/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052347D2-1389-4FBD-BDB2-6B2245DB92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</p:spPr>
        <p:txBody>
          <a:bodyPr/>
          <a:lstStyle/>
          <a:p>
            <a:pPr>
              <a:defRPr/>
            </a:pPr>
            <a:r>
              <a:rPr lang="de-DE" altLang="de-DE"/>
              <a:t>www.tu-ilmenau.de</a:t>
            </a:r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11D7045F-9287-45A1-A484-CE7AC4FA70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</p:spPr>
        <p:txBody>
          <a:bodyPr/>
          <a:lstStyle/>
          <a:p>
            <a:pPr>
              <a:defRPr/>
            </a:pPr>
            <a:r>
              <a:rPr lang="de-DE" altLang="de-DE"/>
              <a:t>Seite </a:t>
            </a:r>
            <a:fld id="{D525FAA4-E78D-49D1-8901-2ECD88CEFED9}" type="slidenum">
              <a:rPr lang="de-DE" altLang="de-DE" smtClean="0"/>
              <a:pPr>
                <a:defRPr/>
              </a:pPr>
              <a:t>‹#›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43860474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8DAACC-AFEF-4647-844B-7D110EFE03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C39B568-32B8-4EDD-91EF-BA78832B19A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EE19560-CDBB-4972-89DD-634F26C342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48D9EE12-0B60-45CB-9A37-AED59D4F3E72}" type="datetime1">
              <a:rPr lang="de-DE" altLang="de-DE" smtClean="0"/>
              <a:pPr>
                <a:defRPr/>
              </a:pPr>
              <a:t>09.12.2019</a:t>
            </a:fld>
            <a:endParaRPr lang="de-DE" alt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5F755E4-63B1-4BF4-93F2-8D12F8337C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www.tu-ilmenau.de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3FA192-97E2-4C75-BA8E-BB102DC147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Seite </a:t>
            </a:r>
            <a:fld id="{7142EA8A-4AAE-4C7C-BF58-7ECD7F517EA3}" type="slidenum">
              <a:rPr lang="de-DE" altLang="de-DE" smtClean="0"/>
              <a:pPr>
                <a:defRPr/>
              </a:pPr>
              <a:t>‹#›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20173185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98D8D9B-F548-4DC6-AC99-EDE3E8D5941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666A0C2-B38D-4FA9-9347-C24CEF40A3D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4DA55C1-1F7D-4269-8784-5537C45C60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80CEC0C8-EE4D-48C8-9B1D-5763E1E34CF1}" type="datetime1">
              <a:rPr lang="de-DE" altLang="de-DE" smtClean="0"/>
              <a:pPr>
                <a:defRPr/>
              </a:pPr>
              <a:t>09.12.2019</a:t>
            </a:fld>
            <a:endParaRPr lang="de-DE" alt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6421E10-443E-4DCF-B07D-284DF1201C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www.tu-ilmenau.de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A9E1216-9375-4BD0-B522-DF70E7C739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Seite </a:t>
            </a:r>
            <a:fld id="{2DDC3EC7-829C-4E04-AA1C-55AAA4C9F8F5}" type="slidenum">
              <a:rPr lang="de-DE" altLang="de-DE" smtClean="0"/>
              <a:pPr>
                <a:defRPr/>
              </a:pPr>
              <a:t>‹#›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8300025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299357-A217-4890-81AF-1FD0549660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62DE75-EBE7-4D13-A7E4-83077688E6C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825625"/>
            <a:ext cx="78867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9" name="AutoShape 2">
            <a:extLst>
              <a:ext uri="{FF2B5EF4-FFF2-40B4-BE49-F238E27FC236}">
                <a16:creationId xmlns:a16="http://schemas.microsoft.com/office/drawing/2014/main" id="{C370F19A-4692-4755-8D14-56FC3B801290}"/>
              </a:ext>
            </a:extLst>
          </p:cNvPr>
          <p:cNvSpPr>
            <a:spLocks noChangeAspect="1" noChangeArrowheads="1"/>
          </p:cNvSpPr>
          <p:nvPr userDrawn="1"/>
        </p:nvSpPr>
        <p:spPr bwMode="auto">
          <a:xfrm>
            <a:off x="4419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0766EB40-2C4C-44BA-9A77-7B83B28D272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</p:spPr>
        <p:txBody>
          <a:bodyPr/>
          <a:lstStyle/>
          <a:p>
            <a:pPr>
              <a:defRPr/>
            </a:pPr>
            <a:fld id="{B86EC19B-13E7-48C8-B7B5-E9E0955442D1}" type="datetime1">
              <a:rPr lang="de-DE" altLang="de-DE" smtClean="0"/>
              <a:pPr>
                <a:defRPr/>
              </a:pPr>
              <a:t>09.12.2019</a:t>
            </a:fld>
            <a:endParaRPr lang="de-DE" altLang="de-DE"/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C4577D3A-64F8-43FA-A44A-5A8AA1C9BA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</p:spPr>
        <p:txBody>
          <a:bodyPr/>
          <a:lstStyle/>
          <a:p>
            <a:pPr>
              <a:defRPr/>
            </a:pPr>
            <a:r>
              <a:rPr lang="de-DE" altLang="de-DE"/>
              <a:t>www.tu-ilmenau.de</a:t>
            </a:r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5ACB2FF5-50A3-466F-97DE-5053D37EAB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</p:spPr>
        <p:txBody>
          <a:bodyPr/>
          <a:lstStyle/>
          <a:p>
            <a:pPr>
              <a:defRPr/>
            </a:pPr>
            <a:r>
              <a:rPr lang="de-DE" altLang="de-DE"/>
              <a:t>Seite </a:t>
            </a:r>
            <a:fld id="{D525FAA4-E78D-49D1-8901-2ECD88CEFED9}" type="slidenum">
              <a:rPr lang="de-DE" altLang="de-DE" smtClean="0"/>
              <a:pPr>
                <a:defRPr/>
              </a:pPr>
              <a:t>‹#›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34841469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88667F-4B86-4AE5-904B-9DF44B9205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E3545E5-16DB-4796-961C-A6463C3A3EF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4F02D99-3331-4B68-81E7-ADE61ACEB8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B86EC19B-13E7-48C8-B7B5-E9E0955442D1}" type="datetime1">
              <a:rPr lang="de-DE" altLang="de-DE" smtClean="0"/>
              <a:pPr>
                <a:defRPr/>
              </a:pPr>
              <a:t>09.12.2019</a:t>
            </a:fld>
            <a:endParaRPr lang="de-DE" alt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33F21AB-489E-4286-9E07-607CB37631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www.tu-ilmenau.de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34ED6E3-28C1-4CD1-A047-9481A961A5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Seite </a:t>
            </a:r>
            <a:fld id="{D525FAA4-E78D-49D1-8901-2ECD88CEFED9}" type="slidenum">
              <a:rPr lang="de-DE" altLang="de-DE" smtClean="0"/>
              <a:pPr>
                <a:defRPr/>
              </a:pPr>
              <a:t>‹#›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36332743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7F720D-7967-40DD-AB9A-6DE3FB82FC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BA63D2-B55F-4433-A850-9C74DE7CF00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058D8B8-797E-4FED-8C7E-C48B0F94579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13" name="Date Placeholder 3">
            <a:extLst>
              <a:ext uri="{FF2B5EF4-FFF2-40B4-BE49-F238E27FC236}">
                <a16:creationId xmlns:a16="http://schemas.microsoft.com/office/drawing/2014/main" id="{9BB9BEFE-96B0-47FB-A804-1B88AA6939C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</p:spPr>
        <p:txBody>
          <a:bodyPr/>
          <a:lstStyle/>
          <a:p>
            <a:pPr>
              <a:defRPr/>
            </a:pPr>
            <a:fld id="{B86EC19B-13E7-48C8-B7B5-E9E0955442D1}" type="datetime1">
              <a:rPr lang="de-DE" altLang="de-DE" smtClean="0"/>
              <a:pPr>
                <a:defRPr/>
              </a:pPr>
              <a:t>09.12.2019</a:t>
            </a:fld>
            <a:endParaRPr lang="de-DE" altLang="de-DE"/>
          </a:p>
        </p:txBody>
      </p:sp>
      <p:sp>
        <p:nvSpPr>
          <p:cNvPr id="14" name="Footer Placeholder 4">
            <a:extLst>
              <a:ext uri="{FF2B5EF4-FFF2-40B4-BE49-F238E27FC236}">
                <a16:creationId xmlns:a16="http://schemas.microsoft.com/office/drawing/2014/main" id="{48E09CA2-7C3E-4A40-8BC3-BDD6A2D1D6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</p:spPr>
        <p:txBody>
          <a:bodyPr/>
          <a:lstStyle/>
          <a:p>
            <a:pPr>
              <a:defRPr/>
            </a:pPr>
            <a:r>
              <a:rPr lang="de-DE" altLang="de-DE"/>
              <a:t>www.tu-ilmenau.de</a:t>
            </a:r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49131282-AA72-4123-A1C7-C5FD142D69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</p:spPr>
        <p:txBody>
          <a:bodyPr/>
          <a:lstStyle/>
          <a:p>
            <a:pPr>
              <a:defRPr/>
            </a:pPr>
            <a:r>
              <a:rPr lang="de-DE" altLang="de-DE"/>
              <a:t>Seite </a:t>
            </a:r>
            <a:fld id="{D525FAA4-E78D-49D1-8901-2ECD88CEFED9}" type="slidenum">
              <a:rPr lang="de-DE" altLang="de-DE" smtClean="0"/>
              <a:pPr>
                <a:defRPr/>
              </a:pPr>
              <a:t>‹#›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10525373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A22F28-B841-42F6-A78F-34A9E99D81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4F7476A-A03B-42A7-B8F2-1F02191FE7C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DFF1170-809E-4F1E-9573-074CA4D5767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910DF62-D180-490E-B2B4-413F412A821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1D1DA0A-7CC7-4981-A70A-47DC9EDBF14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12" name="Date Placeholder 3">
            <a:extLst>
              <a:ext uri="{FF2B5EF4-FFF2-40B4-BE49-F238E27FC236}">
                <a16:creationId xmlns:a16="http://schemas.microsoft.com/office/drawing/2014/main" id="{108B7090-7981-4451-8685-B2965F943CA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</p:spPr>
        <p:txBody>
          <a:bodyPr/>
          <a:lstStyle/>
          <a:p>
            <a:pPr>
              <a:defRPr/>
            </a:pPr>
            <a:fld id="{B86EC19B-13E7-48C8-B7B5-E9E0955442D1}" type="datetime1">
              <a:rPr lang="de-DE" altLang="de-DE" smtClean="0"/>
              <a:pPr>
                <a:defRPr/>
              </a:pPr>
              <a:t>09.12.2019</a:t>
            </a:fld>
            <a:endParaRPr lang="de-DE" altLang="de-DE"/>
          </a:p>
        </p:txBody>
      </p:sp>
      <p:sp>
        <p:nvSpPr>
          <p:cNvPr id="13" name="Footer Placeholder 4">
            <a:extLst>
              <a:ext uri="{FF2B5EF4-FFF2-40B4-BE49-F238E27FC236}">
                <a16:creationId xmlns:a16="http://schemas.microsoft.com/office/drawing/2014/main" id="{D4E0DEB6-5815-4A24-B44A-F2C4986732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</p:spPr>
        <p:txBody>
          <a:bodyPr/>
          <a:lstStyle/>
          <a:p>
            <a:pPr>
              <a:defRPr/>
            </a:pPr>
            <a:r>
              <a:rPr lang="de-DE" altLang="de-DE"/>
              <a:t>www.tu-ilmenau.de</a:t>
            </a:r>
          </a:p>
        </p:txBody>
      </p:sp>
      <p:sp>
        <p:nvSpPr>
          <p:cNvPr id="14" name="Slide Number Placeholder 5">
            <a:extLst>
              <a:ext uri="{FF2B5EF4-FFF2-40B4-BE49-F238E27FC236}">
                <a16:creationId xmlns:a16="http://schemas.microsoft.com/office/drawing/2014/main" id="{1FBC7C06-9677-40BE-ACDA-15B75011F4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</p:spPr>
        <p:txBody>
          <a:bodyPr/>
          <a:lstStyle/>
          <a:p>
            <a:pPr>
              <a:defRPr/>
            </a:pPr>
            <a:r>
              <a:rPr lang="de-DE" altLang="de-DE"/>
              <a:t>Seite </a:t>
            </a:r>
            <a:fld id="{D525FAA4-E78D-49D1-8901-2ECD88CEFED9}" type="slidenum">
              <a:rPr lang="de-DE" altLang="de-DE" smtClean="0"/>
              <a:pPr>
                <a:defRPr/>
              </a:pPr>
              <a:t>‹#›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26807911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C4AF32-D7BD-43DA-B174-C637E741BA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12" name="Date Placeholder 3">
            <a:extLst>
              <a:ext uri="{FF2B5EF4-FFF2-40B4-BE49-F238E27FC236}">
                <a16:creationId xmlns:a16="http://schemas.microsoft.com/office/drawing/2014/main" id="{3CF918B7-31CE-4C57-B457-5512E35B3A4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</p:spPr>
        <p:txBody>
          <a:bodyPr/>
          <a:lstStyle/>
          <a:p>
            <a:pPr>
              <a:defRPr/>
            </a:pPr>
            <a:fld id="{B86EC19B-13E7-48C8-B7B5-E9E0955442D1}" type="datetime1">
              <a:rPr lang="de-DE" altLang="de-DE" smtClean="0"/>
              <a:pPr>
                <a:defRPr/>
              </a:pPr>
              <a:t>09.12.2019</a:t>
            </a:fld>
            <a:endParaRPr lang="de-DE" altLang="de-DE"/>
          </a:p>
        </p:txBody>
      </p:sp>
      <p:sp>
        <p:nvSpPr>
          <p:cNvPr id="13" name="Footer Placeholder 4">
            <a:extLst>
              <a:ext uri="{FF2B5EF4-FFF2-40B4-BE49-F238E27FC236}">
                <a16:creationId xmlns:a16="http://schemas.microsoft.com/office/drawing/2014/main" id="{827D808A-64B8-47D8-AD5A-11A2B9F286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</p:spPr>
        <p:txBody>
          <a:bodyPr/>
          <a:lstStyle/>
          <a:p>
            <a:pPr>
              <a:defRPr/>
            </a:pPr>
            <a:r>
              <a:rPr lang="de-DE" altLang="de-DE"/>
              <a:t>www.tu-ilmenau.de</a:t>
            </a:r>
          </a:p>
        </p:txBody>
      </p:sp>
      <p:sp>
        <p:nvSpPr>
          <p:cNvPr id="14" name="Slide Number Placeholder 5">
            <a:extLst>
              <a:ext uri="{FF2B5EF4-FFF2-40B4-BE49-F238E27FC236}">
                <a16:creationId xmlns:a16="http://schemas.microsoft.com/office/drawing/2014/main" id="{58147536-9998-45DB-BAFE-2E643C7688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</p:spPr>
        <p:txBody>
          <a:bodyPr/>
          <a:lstStyle/>
          <a:p>
            <a:pPr>
              <a:defRPr/>
            </a:pPr>
            <a:r>
              <a:rPr lang="de-DE" altLang="de-DE"/>
              <a:t>Seite </a:t>
            </a:r>
            <a:fld id="{D525FAA4-E78D-49D1-8901-2ECD88CEFED9}" type="slidenum">
              <a:rPr lang="de-DE" altLang="de-DE" smtClean="0"/>
              <a:pPr>
                <a:defRPr/>
              </a:pPr>
              <a:t>‹#›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14554442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Date Placeholder 3">
            <a:extLst>
              <a:ext uri="{FF2B5EF4-FFF2-40B4-BE49-F238E27FC236}">
                <a16:creationId xmlns:a16="http://schemas.microsoft.com/office/drawing/2014/main" id="{BDA33FB9-8622-4E9C-9C64-C096487E1D3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</p:spPr>
        <p:txBody>
          <a:bodyPr/>
          <a:lstStyle/>
          <a:p>
            <a:pPr>
              <a:defRPr/>
            </a:pPr>
            <a:fld id="{B86EC19B-13E7-48C8-B7B5-E9E0955442D1}" type="datetime1">
              <a:rPr lang="de-DE" altLang="de-DE" smtClean="0"/>
              <a:pPr>
                <a:defRPr/>
              </a:pPr>
              <a:t>09.12.2019</a:t>
            </a:fld>
            <a:endParaRPr lang="de-DE" altLang="de-DE"/>
          </a:p>
        </p:txBody>
      </p:sp>
      <p:sp>
        <p:nvSpPr>
          <p:cNvPr id="10" name="Footer Placeholder 4">
            <a:extLst>
              <a:ext uri="{FF2B5EF4-FFF2-40B4-BE49-F238E27FC236}">
                <a16:creationId xmlns:a16="http://schemas.microsoft.com/office/drawing/2014/main" id="{0A6E46F0-FFBC-4DC5-8BDF-ED53A49928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</p:spPr>
        <p:txBody>
          <a:bodyPr/>
          <a:lstStyle/>
          <a:p>
            <a:pPr>
              <a:defRPr/>
            </a:pPr>
            <a:r>
              <a:rPr lang="de-DE" altLang="de-DE"/>
              <a:t>www.tu-ilmenau.de</a:t>
            </a:r>
          </a:p>
        </p:txBody>
      </p: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1532BB02-D607-4EC4-A981-DA13C3E092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</p:spPr>
        <p:txBody>
          <a:bodyPr/>
          <a:lstStyle/>
          <a:p>
            <a:pPr>
              <a:defRPr/>
            </a:pPr>
            <a:r>
              <a:rPr lang="de-DE" altLang="de-DE"/>
              <a:t>Seite </a:t>
            </a:r>
            <a:fld id="{D525FAA4-E78D-49D1-8901-2ECD88CEFED9}" type="slidenum">
              <a:rPr lang="de-DE" altLang="de-DE" smtClean="0"/>
              <a:pPr>
                <a:defRPr/>
              </a:pPr>
              <a:t>‹#›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22389165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6C961B-A32B-4FB3-A56E-04EA2D3838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663F10-9ED1-484C-944A-68FCDDFE1E2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58434E3-CCE2-41F9-AB1A-61161A402E4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Date Placeholder 3">
            <a:extLst>
              <a:ext uri="{FF2B5EF4-FFF2-40B4-BE49-F238E27FC236}">
                <a16:creationId xmlns:a16="http://schemas.microsoft.com/office/drawing/2014/main" id="{5DF2112D-7BDD-4F54-8705-B09AD507506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</p:spPr>
        <p:txBody>
          <a:bodyPr/>
          <a:lstStyle/>
          <a:p>
            <a:pPr>
              <a:defRPr/>
            </a:pPr>
            <a:fld id="{B86EC19B-13E7-48C8-B7B5-E9E0955442D1}" type="datetime1">
              <a:rPr lang="de-DE" altLang="de-DE" smtClean="0"/>
              <a:pPr>
                <a:defRPr/>
              </a:pPr>
              <a:t>09.12.2019</a:t>
            </a:fld>
            <a:endParaRPr lang="de-DE" altLang="de-DE"/>
          </a:p>
        </p:txBody>
      </p:sp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E20363CB-C448-45A4-B65C-C5D8F761CB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</p:spPr>
        <p:txBody>
          <a:bodyPr/>
          <a:lstStyle/>
          <a:p>
            <a:pPr>
              <a:defRPr/>
            </a:pPr>
            <a:r>
              <a:rPr lang="de-DE" altLang="de-DE"/>
              <a:t>www.tu-ilmenau.de</a:t>
            </a:r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1B1E7987-6CE2-4708-857C-6D1A1A1274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</p:spPr>
        <p:txBody>
          <a:bodyPr/>
          <a:lstStyle/>
          <a:p>
            <a:pPr>
              <a:defRPr/>
            </a:pPr>
            <a:r>
              <a:rPr lang="de-DE" altLang="de-DE"/>
              <a:t>Seite </a:t>
            </a:r>
            <a:fld id="{D525FAA4-E78D-49D1-8901-2ECD88CEFED9}" type="slidenum">
              <a:rPr lang="de-DE" altLang="de-DE" smtClean="0"/>
              <a:pPr>
                <a:defRPr/>
              </a:pPr>
              <a:t>‹#›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33562331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4FE8CA-F2D2-4B7B-AC61-C62595F636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D97B0F4-D68D-4012-B5C5-2B612F51DC7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de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5212B94-0860-4290-BE5B-CA65046AF08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Date Placeholder 3">
            <a:extLst>
              <a:ext uri="{FF2B5EF4-FFF2-40B4-BE49-F238E27FC236}">
                <a16:creationId xmlns:a16="http://schemas.microsoft.com/office/drawing/2014/main" id="{96581294-3979-4FB2-8857-BDA2B6647B3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</p:spPr>
        <p:txBody>
          <a:bodyPr/>
          <a:lstStyle/>
          <a:p>
            <a:pPr>
              <a:defRPr/>
            </a:pPr>
            <a:fld id="{B86EC19B-13E7-48C8-B7B5-E9E0955442D1}" type="datetime1">
              <a:rPr lang="de-DE" altLang="de-DE" smtClean="0"/>
              <a:pPr>
                <a:defRPr/>
              </a:pPr>
              <a:t>09.12.2019</a:t>
            </a:fld>
            <a:endParaRPr lang="de-DE" altLang="de-DE"/>
          </a:p>
        </p:txBody>
      </p:sp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76CADBD2-6961-4FE2-81E3-163691B604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</p:spPr>
        <p:txBody>
          <a:bodyPr/>
          <a:lstStyle/>
          <a:p>
            <a:pPr>
              <a:defRPr/>
            </a:pPr>
            <a:r>
              <a:rPr lang="de-DE" altLang="de-DE"/>
              <a:t>www.tu-ilmenau.de</a:t>
            </a:r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CF766465-5F70-4632-AEE3-9A42E60E2C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</p:spPr>
        <p:txBody>
          <a:bodyPr/>
          <a:lstStyle/>
          <a:p>
            <a:pPr>
              <a:defRPr/>
            </a:pPr>
            <a:r>
              <a:rPr lang="de-DE" altLang="de-DE"/>
              <a:t>Seite </a:t>
            </a:r>
            <a:fld id="{D525FAA4-E78D-49D1-8901-2ECD88CEFED9}" type="slidenum">
              <a:rPr lang="de-DE" altLang="de-DE" smtClean="0"/>
              <a:pPr>
                <a:defRPr/>
              </a:pPr>
              <a:t>‹#›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32694008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CB4A873-EE03-4634-AAC3-38CB3DD6A0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AAC7C30-AE83-406B-A477-299359394B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6B82B96-BE5A-412D-BE7B-D274525E250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F2DBC506-E215-44F0-902E-78877C0C5655}" type="datetime1">
              <a:rPr lang="de-DE" altLang="de-DE" smtClean="0"/>
              <a:pPr>
                <a:defRPr/>
              </a:pPr>
              <a:t>09.12.2019</a:t>
            </a:fld>
            <a:endParaRPr lang="de-DE" alt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7CC267-916E-4828-AF66-1FDD55C410F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r>
              <a:rPr lang="de-DE" altLang="de-DE"/>
              <a:t>www.tu-ilmenau.de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36516E-E1FD-442F-B138-7D241BA608D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r>
              <a:rPr lang="de-DE" altLang="de-DE"/>
              <a:t>Seite </a:t>
            </a:r>
            <a:fld id="{D5B8C4A8-8F6D-4926-B00A-0373D478A544}" type="slidenum">
              <a:rPr lang="de-DE" altLang="de-DE" smtClean="0"/>
              <a:pPr>
                <a:defRPr/>
              </a:pPr>
              <a:t>‹#›</a:t>
            </a:fld>
            <a:endParaRPr lang="de-DE" altLang="de-DE"/>
          </a:p>
        </p:txBody>
      </p:sp>
      <p:sp>
        <p:nvSpPr>
          <p:cNvPr id="7" name="Rectangle 34">
            <a:extLst>
              <a:ext uri="{FF2B5EF4-FFF2-40B4-BE49-F238E27FC236}">
                <a16:creationId xmlns:a16="http://schemas.microsoft.com/office/drawing/2014/main" id="{EEE238FE-E0BD-4BA1-BAE8-29449453D6E7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0" y="0"/>
            <a:ext cx="457200" cy="6781800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endParaRPr lang="de-DE" altLang="de-DE"/>
          </a:p>
        </p:txBody>
      </p:sp>
      <p:sp>
        <p:nvSpPr>
          <p:cNvPr id="8" name="Rectangle 16">
            <a:extLst>
              <a:ext uri="{FF2B5EF4-FFF2-40B4-BE49-F238E27FC236}">
                <a16:creationId xmlns:a16="http://schemas.microsoft.com/office/drawing/2014/main" id="{9689C682-AD22-4556-9A7A-0A68C5BED4C9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0" y="3124200"/>
            <a:ext cx="457200" cy="76200"/>
          </a:xfrm>
          <a:prstGeom prst="rect">
            <a:avLst/>
          </a:prstGeom>
          <a:solidFill>
            <a:srgbClr val="FF7900">
              <a:alpha val="0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chemeClr val="accent1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algn="ctr"/>
            <a:endParaRPr lang="de-DE" altLang="de-DE">
              <a:solidFill>
                <a:schemeClr val="hlink"/>
              </a:solidFill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06C1F95C-9A66-4606-ADB4-49AB702128CF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0" y="6781800"/>
            <a:ext cx="9144000" cy="76200"/>
          </a:xfrm>
          <a:prstGeom prst="rect">
            <a:avLst/>
          </a:prstGeom>
          <a:solidFill>
            <a:srgbClr val="00747A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endParaRPr lang="de-DE" altLang="de-DE"/>
          </a:p>
        </p:txBody>
      </p:sp>
      <p:sp>
        <p:nvSpPr>
          <p:cNvPr id="10" name="Line 21">
            <a:extLst>
              <a:ext uri="{FF2B5EF4-FFF2-40B4-BE49-F238E27FC236}">
                <a16:creationId xmlns:a16="http://schemas.microsoft.com/office/drawing/2014/main" id="{7C11FD06-BBEF-479C-846B-180B8CD40B09}"/>
              </a:ext>
            </a:extLst>
          </p:cNvPr>
          <p:cNvSpPr>
            <a:spLocks noChangeShapeType="1"/>
          </p:cNvSpPr>
          <p:nvPr userDrawn="1"/>
        </p:nvSpPr>
        <p:spPr bwMode="auto">
          <a:xfrm>
            <a:off x="0" y="6781800"/>
            <a:ext cx="9144000" cy="0"/>
          </a:xfrm>
          <a:prstGeom prst="line">
            <a:avLst/>
          </a:prstGeom>
          <a:noFill/>
          <a:ln w="3175">
            <a:solidFill>
              <a:schemeClr val="accent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de-DE"/>
          </a:p>
        </p:txBody>
      </p:sp>
      <p:sp>
        <p:nvSpPr>
          <p:cNvPr id="11" name="Rectangle 27">
            <a:extLst>
              <a:ext uri="{FF2B5EF4-FFF2-40B4-BE49-F238E27FC236}">
                <a16:creationId xmlns:a16="http://schemas.microsoft.com/office/drawing/2014/main" id="{D9483146-409E-41E0-AF91-CABF087A93DD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0" y="2895600"/>
            <a:ext cx="457200" cy="3886200"/>
          </a:xfrm>
          <a:prstGeom prst="rect">
            <a:avLst/>
          </a:prstGeom>
          <a:solidFill>
            <a:srgbClr val="FF7900">
              <a:alpha val="50195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endParaRPr lang="de-DE" altLang="de-DE"/>
          </a:p>
        </p:txBody>
      </p:sp>
      <p:sp>
        <p:nvSpPr>
          <p:cNvPr id="12" name="Rectangle 28">
            <a:extLst>
              <a:ext uri="{FF2B5EF4-FFF2-40B4-BE49-F238E27FC236}">
                <a16:creationId xmlns:a16="http://schemas.microsoft.com/office/drawing/2014/main" id="{EFF786AB-4B8F-483E-B56A-876D9E443760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0" y="0"/>
            <a:ext cx="457200" cy="1905000"/>
          </a:xfrm>
          <a:prstGeom prst="rect">
            <a:avLst/>
          </a:prstGeom>
          <a:solidFill>
            <a:srgbClr val="FF79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chemeClr val="accent1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algn="ctr"/>
            <a:endParaRPr lang="de-DE" altLang="de-DE"/>
          </a:p>
        </p:txBody>
      </p:sp>
      <p:sp>
        <p:nvSpPr>
          <p:cNvPr id="13" name="Rectangle 29">
            <a:extLst>
              <a:ext uri="{FF2B5EF4-FFF2-40B4-BE49-F238E27FC236}">
                <a16:creationId xmlns:a16="http://schemas.microsoft.com/office/drawing/2014/main" id="{6E73DFEE-4F7B-469A-B6F0-D8832FCF1539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0" y="1905000"/>
            <a:ext cx="457200" cy="1219200"/>
          </a:xfrm>
          <a:prstGeom prst="rect">
            <a:avLst/>
          </a:prstGeom>
          <a:solidFill>
            <a:srgbClr val="FF7900">
              <a:alpha val="59999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chemeClr val="accent1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algn="ctr"/>
            <a:endParaRPr lang="de-DE" altLang="de-DE"/>
          </a:p>
        </p:txBody>
      </p:sp>
      <p:sp>
        <p:nvSpPr>
          <p:cNvPr id="14" name="Rectangle 30">
            <a:extLst>
              <a:ext uri="{FF2B5EF4-FFF2-40B4-BE49-F238E27FC236}">
                <a16:creationId xmlns:a16="http://schemas.microsoft.com/office/drawing/2014/main" id="{841DF2FE-1F00-4314-AA2B-E3FBF78D5935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0" y="3124200"/>
            <a:ext cx="457200" cy="76200"/>
          </a:xfrm>
          <a:prstGeom prst="rect">
            <a:avLst/>
          </a:prstGeom>
          <a:solidFill>
            <a:schemeClr val="tx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chemeClr val="accent1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algn="ctr"/>
            <a:endParaRPr lang="de-DE" altLang="de-DE">
              <a:solidFill>
                <a:schemeClr val="hlink"/>
              </a:solidFill>
            </a:endParaRPr>
          </a:p>
        </p:txBody>
      </p:sp>
      <p:sp>
        <p:nvSpPr>
          <p:cNvPr id="15" name="Rectangle 32">
            <a:extLst>
              <a:ext uri="{FF2B5EF4-FFF2-40B4-BE49-F238E27FC236}">
                <a16:creationId xmlns:a16="http://schemas.microsoft.com/office/drawing/2014/main" id="{41607F5E-B9B8-4774-926A-827D0C011C57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0" y="5867400"/>
            <a:ext cx="457200" cy="914400"/>
          </a:xfrm>
          <a:prstGeom prst="rect">
            <a:avLst/>
          </a:prstGeom>
          <a:solidFill>
            <a:srgbClr val="FF7900">
              <a:alpha val="98822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chemeClr val="accent1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algn="ctr"/>
            <a:endParaRPr lang="de-DE" altLang="de-DE"/>
          </a:p>
        </p:txBody>
      </p:sp>
      <p:sp>
        <p:nvSpPr>
          <p:cNvPr id="16" name="Rectangle 33">
            <a:extLst>
              <a:ext uri="{FF2B5EF4-FFF2-40B4-BE49-F238E27FC236}">
                <a16:creationId xmlns:a16="http://schemas.microsoft.com/office/drawing/2014/main" id="{B3EA78B0-6401-4F8F-A59C-665075196CC6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0" y="5791200"/>
            <a:ext cx="457200" cy="76200"/>
          </a:xfrm>
          <a:prstGeom prst="rect">
            <a:avLst/>
          </a:prstGeom>
          <a:solidFill>
            <a:schemeClr val="bg1">
              <a:alpha val="59999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chemeClr val="accent1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algn="ctr"/>
            <a:endParaRPr lang="de-DE" altLang="de-DE">
              <a:solidFill>
                <a:schemeClr val="hlink"/>
              </a:solidFill>
            </a:endParaRPr>
          </a:p>
        </p:txBody>
      </p:sp>
      <p:sp>
        <p:nvSpPr>
          <p:cNvPr id="17" name="Rectangle 31">
            <a:extLst>
              <a:ext uri="{FF2B5EF4-FFF2-40B4-BE49-F238E27FC236}">
                <a16:creationId xmlns:a16="http://schemas.microsoft.com/office/drawing/2014/main" id="{D6B495EF-AF83-4C70-B97F-DB83A86F08E3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0" y="457200"/>
            <a:ext cx="457200" cy="76200"/>
          </a:xfrm>
          <a:prstGeom prst="rect">
            <a:avLst/>
          </a:prstGeom>
          <a:solidFill>
            <a:schemeClr val="bg1">
              <a:alpha val="59999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chemeClr val="accent1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algn="ctr"/>
            <a:endParaRPr lang="de-DE" altLang="de-DE">
              <a:solidFill>
                <a:schemeClr val="hlink"/>
              </a:solidFill>
            </a:endParaRPr>
          </a:p>
        </p:txBody>
      </p:sp>
      <p:sp>
        <p:nvSpPr>
          <p:cNvPr id="18" name="Line 35">
            <a:extLst>
              <a:ext uri="{FF2B5EF4-FFF2-40B4-BE49-F238E27FC236}">
                <a16:creationId xmlns:a16="http://schemas.microsoft.com/office/drawing/2014/main" id="{7B3CF50A-EB3F-4C49-AC25-8D19ECE5BC8B}"/>
              </a:ext>
            </a:extLst>
          </p:cNvPr>
          <p:cNvSpPr>
            <a:spLocks noChangeShapeType="1"/>
          </p:cNvSpPr>
          <p:nvPr userDrawn="1"/>
        </p:nvSpPr>
        <p:spPr bwMode="auto">
          <a:xfrm>
            <a:off x="0" y="5867400"/>
            <a:ext cx="9144000" cy="0"/>
          </a:xfrm>
          <a:prstGeom prst="line">
            <a:avLst/>
          </a:prstGeom>
          <a:noFill/>
          <a:ln w="6350">
            <a:solidFill>
              <a:schemeClr val="bg1"/>
            </a:solidFill>
            <a:prstDash val="sysDot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438924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mailto:svyatabram@gmail.com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sv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sv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sv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sv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Title 1">
            <a:extLst>
              <a:ext uri="{FF2B5EF4-FFF2-40B4-BE49-F238E27FC236}">
                <a16:creationId xmlns:a16="http://schemas.microsoft.com/office/drawing/2014/main" id="{B873E5A0-B35C-42D2-9B06-C4F9092C48B7}"/>
              </a:ext>
            </a:extLst>
          </p:cNvPr>
          <p:cNvSpPr>
            <a:spLocks noGrp="1" noChangeArrowheads="1"/>
          </p:cNvSpPr>
          <p:nvPr>
            <p:ph type="ctrTitle"/>
          </p:nvPr>
        </p:nvSpPr>
        <p:spPr bwMode="auto">
          <a:xfrm>
            <a:off x="577124" y="29739"/>
            <a:ext cx="7776864" cy="3197374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Ctr="0" compatLnSpc="1">
            <a:prstTxWarp prst="textNoShape">
              <a:avLst/>
            </a:prstTxWarp>
            <a:normAutofit/>
          </a:bodyPr>
          <a:lstStyle/>
          <a:p>
            <a:pPr eaLnBrk="1" hangingPunct="1"/>
            <a:r>
              <a:rPr lang="en-US" altLang="de-DE" sz="4400">
                <a:latin typeface="Arial" panose="020B0604020202020204" pitchFamily="34" charset="0"/>
                <a:cs typeface="Arial" panose="020B0604020202020204" pitchFamily="34" charset="0"/>
              </a:rPr>
              <a:t>Evaluation of Microservice Architecture Designs in an IoT-Context</a:t>
            </a:r>
            <a:endParaRPr lang="de-DE" altLang="de-DE" sz="44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46D865E-4B3A-42F5-801E-804A65E0ACC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77124" y="4581128"/>
            <a:ext cx="7989752" cy="1094377"/>
          </a:xfrm>
        </p:spPr>
        <p:txBody>
          <a:bodyPr>
            <a:normAutofit fontScale="77500" lnSpcReduction="20000"/>
          </a:bodyPr>
          <a:lstStyle/>
          <a:p>
            <a:pPr algn="l" eaLnBrk="1" hangingPunct="1">
              <a:defRPr/>
            </a:pPr>
            <a:r>
              <a:rPr lang="en-US"/>
              <a:t>Abramov Sviatoslav</a:t>
            </a:r>
            <a:br>
              <a:rPr lang="en-US"/>
            </a:br>
            <a:r>
              <a:rPr lang="en-US"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svyatabram@gmail.com</a:t>
            </a:r>
            <a:endParaRPr lang="en-US"/>
          </a:p>
          <a:p>
            <a:pPr algn="l" eaLnBrk="1" hangingPunct="1">
              <a:defRPr/>
            </a:pPr>
            <a:br>
              <a:rPr lang="en-US"/>
            </a:br>
            <a:r>
              <a:rPr lang="en-US"/>
              <a:t>Supervisor: Prof. Dr.-Ing Günter Schäfer</a:t>
            </a:r>
          </a:p>
          <a:p>
            <a:pPr algn="l" eaLnBrk="1" hangingPunct="1">
              <a:defRPr/>
            </a:pPr>
            <a:r>
              <a:rPr lang="en-US"/>
              <a:t>Supervisor: Associate Prof. Dr. Igor </a:t>
            </a:r>
            <a:r>
              <a:rPr lang="en-US" err="1"/>
              <a:t>Anikin</a:t>
            </a:r>
            <a:endParaRPr lang="de-DE"/>
          </a:p>
        </p:txBody>
      </p:sp>
      <p:sp>
        <p:nvSpPr>
          <p:cNvPr id="5125" name="Footer Placeholder 4">
            <a:extLst>
              <a:ext uri="{FF2B5EF4-FFF2-40B4-BE49-F238E27FC236}">
                <a16:creationId xmlns:a16="http://schemas.microsoft.com/office/drawing/2014/main" id="{A046EEF7-E4C6-4103-BD7C-12B892244D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635896" y="6356351"/>
            <a:ext cx="2263130" cy="365125"/>
          </a:xfrm>
          <a:noFill/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r>
              <a:rPr lang="de-DE" altLang="de-DE" sz="1000">
                <a:solidFill>
                  <a:schemeClr val="bg1"/>
                </a:solidFill>
              </a:rPr>
              <a:t>www.tu-ilmenau.de</a:t>
            </a:r>
          </a:p>
        </p:txBody>
      </p:sp>
      <p:sp>
        <p:nvSpPr>
          <p:cNvPr id="5126" name="Slide Number Placeholder 5">
            <a:extLst>
              <a:ext uri="{FF2B5EF4-FFF2-40B4-BE49-F238E27FC236}">
                <a16:creationId xmlns:a16="http://schemas.microsoft.com/office/drawing/2014/main" id="{46DFC3A4-717C-4AE7-A865-D79CEF1180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  <a:noFill/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r>
              <a:rPr lang="de-DE" altLang="de-DE" sz="1000">
                <a:solidFill>
                  <a:schemeClr val="bg1"/>
                </a:solidFill>
              </a:rPr>
              <a:t>Seite </a:t>
            </a:r>
            <a:fld id="{3FABDBEC-20EA-4164-8EEA-6CDB7D8F728B}" type="slidenum">
              <a:rPr lang="de-DE" altLang="de-DE" sz="1000" smtClean="0">
                <a:solidFill>
                  <a:schemeClr val="bg1"/>
                </a:solidFill>
              </a:rPr>
              <a:pPr/>
              <a:t>1</a:t>
            </a:fld>
            <a:endParaRPr lang="de-DE" altLang="de-DE" sz="100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47E676-04DE-4B05-89D5-F1F9906FEE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The main goal</a:t>
            </a:r>
            <a:endParaRPr lang="de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8F44A4-0643-40EF-ADD9-C4439A89450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200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 main goal is to find the best MSA architecture design in an IoT context.</a:t>
            </a:r>
            <a:br>
              <a:rPr lang="en-US" sz="2000">
                <a:latin typeface="Arial" panose="020B0604020202020204" pitchFamily="34" charset="0"/>
                <a:cs typeface="Arial" panose="020B0604020202020204" pitchFamily="34" charset="0"/>
              </a:rPr>
            </a:br>
            <a:endParaRPr lang="en-US" sz="20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en-US" sz="2000">
                <a:latin typeface="Arial" panose="020B0604020202020204" pitchFamily="34" charset="0"/>
                <a:cs typeface="Arial" panose="020B0604020202020204" pitchFamily="34" charset="0"/>
              </a:rPr>
              <a:t>We compared: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►"/>
            </a:pPr>
            <a:r>
              <a:rPr lang="en-US" sz="2000"/>
              <a:t> Interconnection methods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►"/>
            </a:pPr>
            <a:r>
              <a:rPr lang="en-US" sz="2000"/>
              <a:t> Database management systems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►"/>
            </a:pPr>
            <a:r>
              <a:rPr lang="en-US" sz="2000"/>
              <a:t> Load balancing strategies</a:t>
            </a:r>
            <a:br>
              <a:rPr lang="en-US"/>
            </a:br>
            <a:endParaRPr lang="en-US"/>
          </a:p>
          <a:p>
            <a:endParaRPr lang="de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D91DBEA-5ECF-4CF0-A613-C26A630483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B86EC19B-13E7-48C8-B7B5-E9E0955442D1}" type="datetime1">
              <a:rPr lang="de-DE" altLang="de-DE" smtClean="0"/>
              <a:pPr>
                <a:defRPr/>
              </a:pPr>
              <a:t>09.12.2019</a:t>
            </a:fld>
            <a:endParaRPr lang="de-DE" alt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637705D-9CD2-4030-A059-5599C869C6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www.tu-ilmenau.de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3EAB57-5AC1-4AE2-882D-E77ED8EE5A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Seite </a:t>
            </a:r>
            <a:fld id="{D525FAA4-E78D-49D1-8901-2ECD88CEFED9}" type="slidenum">
              <a:rPr lang="de-DE" altLang="de-DE" smtClean="0"/>
              <a:pPr>
                <a:defRPr/>
              </a:pPr>
              <a:t>10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273427103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C5E3FA-A974-49EF-83D5-D98AB7F1ED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What we have done</a:t>
            </a:r>
            <a:endParaRPr lang="de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A359E1-F481-4424-8838-28D8FC9687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825625"/>
            <a:ext cx="7886700" cy="4351338"/>
          </a:xfrm>
        </p:spPr>
        <p:txBody>
          <a:bodyPr/>
          <a:lstStyle/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en-US">
                <a:latin typeface="Arial" panose="020B0604020202020204" pitchFamily="34" charset="0"/>
                <a:cs typeface="Arial" panose="020B0604020202020204" pitchFamily="34" charset="0"/>
              </a:rPr>
              <a:t>Analyzed the most demanded technologies in MSA context.</a:t>
            </a: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en-US">
                <a:latin typeface="Arial" panose="020B0604020202020204" pitchFamily="34" charset="0"/>
                <a:cs typeface="Arial" panose="020B0604020202020204" pitchFamily="34" charset="0"/>
              </a:rPr>
              <a:t>Built the MSA application, satisfying the most common requirements.</a:t>
            </a: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en-US">
                <a:latin typeface="Arial" panose="020B0604020202020204" pitchFamily="34" charset="0"/>
                <a:cs typeface="Arial" panose="020B0604020202020204" pitchFamily="34" charset="0"/>
              </a:rPr>
              <a:t>Developed a load generation, simulating IoT devices.</a:t>
            </a: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en-US">
                <a:latin typeface="Arial" panose="020B0604020202020204" pitchFamily="34" charset="0"/>
                <a:cs typeface="Arial" panose="020B0604020202020204" pitchFamily="34" charset="0"/>
              </a:rPr>
              <a:t>Implemented a monitoring system</a:t>
            </a: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en-US">
                <a:latin typeface="Arial" panose="020B0604020202020204" pitchFamily="34" charset="0"/>
                <a:cs typeface="Arial" panose="020B0604020202020204" pitchFamily="34" charset="0"/>
              </a:rPr>
              <a:t>Processed measurements.</a:t>
            </a:r>
          </a:p>
          <a:p>
            <a:endParaRPr lang="de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62FA231-CCB4-4E37-84F3-7864C830EBE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</p:spPr>
        <p:txBody>
          <a:bodyPr/>
          <a:lstStyle/>
          <a:p>
            <a:pPr>
              <a:defRPr/>
            </a:pPr>
            <a:fld id="{030B42F9-AA1B-4EDA-833C-D1C4F85693F9}" type="datetime1">
              <a:rPr lang="de-DE" altLang="de-DE" smtClean="0"/>
              <a:pPr>
                <a:defRPr/>
              </a:pPr>
              <a:t>09.12.2019</a:t>
            </a:fld>
            <a:endParaRPr lang="de-DE" altLang="de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58B45B2-EFA6-47F8-9B81-0B55837E3C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</p:spPr>
        <p:txBody>
          <a:bodyPr/>
          <a:lstStyle/>
          <a:p>
            <a:pPr>
              <a:defRPr/>
            </a:pPr>
            <a:r>
              <a:rPr lang="de-DE" altLang="de-DE"/>
              <a:t>Seite </a:t>
            </a:r>
            <a:fld id="{A05926A2-DD0A-4796-8B5F-C531B71E305A}" type="slidenum">
              <a:rPr lang="de-DE" altLang="de-DE" smtClean="0"/>
              <a:pPr>
                <a:defRPr/>
              </a:pPr>
              <a:t>11</a:t>
            </a:fld>
            <a:endParaRPr lang="de-DE" altLang="de-DE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5AF15B96-62A3-40FE-9785-D2136CF27A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</p:spPr>
        <p:txBody>
          <a:bodyPr/>
          <a:lstStyle/>
          <a:p>
            <a:pPr>
              <a:defRPr/>
            </a:pPr>
            <a:r>
              <a:rPr lang="de-DE" altLang="de-DE"/>
              <a:t>www.tu-ilmenau.de</a:t>
            </a:r>
          </a:p>
        </p:txBody>
      </p:sp>
    </p:spTree>
    <p:extLst>
      <p:ext uri="{BB962C8B-B14F-4D97-AF65-F5344CB8AC3E}">
        <p14:creationId xmlns:p14="http://schemas.microsoft.com/office/powerpoint/2010/main" val="70912778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630B37-E917-4A8B-822C-1713F971A2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/>
              <a:t>Requirements</a:t>
            </a:r>
            <a:endParaRPr lang="de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0653C32-B425-4094-90F8-1BAA767AF6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17D3DCC4-5E9F-4105-BDA8-3FF7B436911B}" type="datetime1">
              <a:rPr lang="de-DE" altLang="de-DE" smtClean="0"/>
              <a:pPr>
                <a:defRPr/>
              </a:pPr>
              <a:t>09.12.2019</a:t>
            </a:fld>
            <a:endParaRPr lang="de-DE" alt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82EA89-187F-4FDB-B737-D8E5DF6F7B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www.tu-ilmenau.de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B5EA127-61F4-40D0-AC57-3045967FEE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Seite </a:t>
            </a:r>
            <a:fld id="{F43EC919-3ECF-4664-9EFC-29EBBC0EE2DF}" type="slidenum">
              <a:rPr lang="de-DE" altLang="de-DE" smtClean="0"/>
              <a:pPr>
                <a:defRPr/>
              </a:pPr>
              <a:t>12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336834626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BBCBC5-387D-4A3F-AD7F-4A0B0A6B17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Functional requirements</a:t>
            </a:r>
            <a:endParaRPr lang="de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E79E18-5345-464E-B460-DDDCEAEF140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2276872"/>
            <a:ext cx="7886700" cy="4351338"/>
          </a:xfrm>
        </p:spPr>
        <p:txBody>
          <a:bodyPr>
            <a:normAutofit/>
          </a:bodyPr>
          <a:lstStyle/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en-US" sz="2400"/>
              <a:t>Provide connectivity for IoT devices.</a:t>
            </a: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en-US" sz="2400"/>
              <a:t>Transform IoT device data model to the system data model.</a:t>
            </a:r>
            <a:endParaRPr lang="de-DE" sz="240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0357C7A-5634-46A9-8178-8A9060366C3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</p:spPr>
        <p:txBody>
          <a:bodyPr/>
          <a:lstStyle/>
          <a:p>
            <a:pPr>
              <a:defRPr/>
            </a:pPr>
            <a:fld id="{030B42F9-AA1B-4EDA-833C-D1C4F85693F9}" type="datetime1">
              <a:rPr lang="de-DE" altLang="de-DE" smtClean="0"/>
              <a:pPr>
                <a:defRPr/>
              </a:pPr>
              <a:t>09.12.2019</a:t>
            </a:fld>
            <a:endParaRPr lang="de-DE" altLang="de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D797FE-20A5-402B-A63B-FED10EAC43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</p:spPr>
        <p:txBody>
          <a:bodyPr/>
          <a:lstStyle/>
          <a:p>
            <a:pPr>
              <a:defRPr/>
            </a:pPr>
            <a:r>
              <a:rPr lang="de-DE" altLang="de-DE"/>
              <a:t>Seite </a:t>
            </a:r>
            <a:fld id="{A05926A2-DD0A-4796-8B5F-C531B71E305A}" type="slidenum">
              <a:rPr lang="de-DE" altLang="de-DE" smtClean="0"/>
              <a:pPr>
                <a:defRPr/>
              </a:pPr>
              <a:t>13</a:t>
            </a:fld>
            <a:endParaRPr lang="de-DE" altLang="de-DE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4DBE3EF0-F040-4BA7-B1C9-251D70BEBE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</p:spPr>
        <p:txBody>
          <a:bodyPr/>
          <a:lstStyle/>
          <a:p>
            <a:pPr>
              <a:defRPr/>
            </a:pPr>
            <a:r>
              <a:rPr lang="de-DE" altLang="de-DE"/>
              <a:t>www.tu-ilmenau.de</a:t>
            </a:r>
          </a:p>
        </p:txBody>
      </p:sp>
    </p:spTree>
    <p:extLst>
      <p:ext uri="{BB962C8B-B14F-4D97-AF65-F5344CB8AC3E}">
        <p14:creationId xmlns:p14="http://schemas.microsoft.com/office/powerpoint/2010/main" val="338926108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F8017A-9258-40E9-8604-5863D79B84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Non-functional Requirements</a:t>
            </a:r>
            <a:endParaRPr lang="de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FC2ADBA-9AE7-41D6-B8FD-AA8870F6665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9842" y="1514475"/>
            <a:ext cx="3868340" cy="823912"/>
          </a:xfrm>
        </p:spPr>
        <p:txBody>
          <a:bodyPr>
            <a:normAutofit/>
          </a:bodyPr>
          <a:lstStyle/>
          <a:p>
            <a:r>
              <a:rPr lang="en-US" sz="3200" b="0">
                <a:solidFill>
                  <a:srgbClr val="FF0000"/>
                </a:solidFill>
              </a:rPr>
              <a:t>Qualitative</a:t>
            </a:r>
            <a:endParaRPr lang="de-DE" sz="3200" b="0">
              <a:solidFill>
                <a:srgbClr val="FF0000"/>
              </a:solidFill>
            </a:endParaRP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053D404-AD29-4FEE-8B30-4A53ECDA44B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8650" y="2505075"/>
            <a:ext cx="3868340" cy="3684588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US" sz="2800"/>
              <a:t>Testable</a:t>
            </a:r>
          </a:p>
          <a:p>
            <a:pPr>
              <a:lnSpc>
                <a:spcPct val="150000"/>
              </a:lnSpc>
            </a:pPr>
            <a:r>
              <a:rPr lang="en-US" sz="2800"/>
              <a:t>Reproducible</a:t>
            </a:r>
          </a:p>
          <a:p>
            <a:pPr>
              <a:lnSpc>
                <a:spcPct val="150000"/>
              </a:lnSpc>
            </a:pPr>
            <a:r>
              <a:rPr lang="en-US" sz="2800"/>
              <a:t>Deployable</a:t>
            </a:r>
            <a:endParaRPr lang="de-DE" sz="280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E32EAC7-0559-4193-ADE6-66022726A63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847006" cy="365125"/>
          </a:xfrm>
        </p:spPr>
        <p:txBody>
          <a:bodyPr/>
          <a:lstStyle/>
          <a:p>
            <a:pPr>
              <a:defRPr/>
            </a:pPr>
            <a:fld id="{499717A0-CA6A-451E-9AE0-AA635E0EE275}" type="datetime1">
              <a:rPr lang="de-DE" altLang="de-DE" smtClean="0"/>
              <a:pPr>
                <a:defRPr/>
              </a:pPr>
              <a:t>09.12.2019</a:t>
            </a:fld>
            <a:endParaRPr lang="de-DE" altLang="de-D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CD2E986-EE14-414A-98BD-F55522EEE4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</p:spPr>
        <p:txBody>
          <a:bodyPr/>
          <a:lstStyle/>
          <a:p>
            <a:pPr>
              <a:defRPr/>
            </a:pPr>
            <a:r>
              <a:rPr lang="de-DE" altLang="de-DE"/>
              <a:t>Seite </a:t>
            </a:r>
            <a:fld id="{0F3A66D2-84BE-47D1-97F2-AA2381835B94}" type="slidenum">
              <a:rPr lang="de-DE" altLang="de-DE" smtClean="0"/>
              <a:pPr>
                <a:defRPr/>
              </a:pPr>
              <a:t>14</a:t>
            </a:fld>
            <a:endParaRPr lang="de-DE" altLang="de-DE"/>
          </a:p>
        </p:txBody>
      </p:sp>
      <p:sp>
        <p:nvSpPr>
          <p:cNvPr id="10" name="Footer Placeholder 4">
            <a:extLst>
              <a:ext uri="{FF2B5EF4-FFF2-40B4-BE49-F238E27FC236}">
                <a16:creationId xmlns:a16="http://schemas.microsoft.com/office/drawing/2014/main" id="{7C67B1B0-B2FC-44E6-B224-93C1F62FFD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</p:spPr>
        <p:txBody>
          <a:bodyPr/>
          <a:lstStyle/>
          <a:p>
            <a:pPr>
              <a:defRPr/>
            </a:pPr>
            <a:r>
              <a:rPr lang="de-DE" altLang="de-DE"/>
              <a:t>www.tu-ilmenau.de</a:t>
            </a:r>
          </a:p>
        </p:txBody>
      </p:sp>
    </p:spTree>
    <p:extLst>
      <p:ext uri="{BB962C8B-B14F-4D97-AF65-F5344CB8AC3E}">
        <p14:creationId xmlns:p14="http://schemas.microsoft.com/office/powerpoint/2010/main" val="122508383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F8017A-9258-40E9-8604-5863D79B84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Non-functional Requirements</a:t>
            </a:r>
            <a:endParaRPr lang="de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FC2ADBA-9AE7-41D6-B8FD-AA8870F6665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9842" y="1514475"/>
            <a:ext cx="3868340" cy="823912"/>
          </a:xfrm>
        </p:spPr>
        <p:txBody>
          <a:bodyPr>
            <a:normAutofit/>
          </a:bodyPr>
          <a:lstStyle/>
          <a:p>
            <a:r>
              <a:rPr lang="en-US" sz="3200" b="0">
                <a:solidFill>
                  <a:srgbClr val="FF0000"/>
                </a:solidFill>
              </a:rPr>
              <a:t>Qualitative</a:t>
            </a:r>
            <a:endParaRPr lang="de-DE" sz="3200" b="0">
              <a:solidFill>
                <a:srgbClr val="FF0000"/>
              </a:solidFill>
            </a:endParaRP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053D404-AD29-4FEE-8B30-4A53ECDA44B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8650" y="2505075"/>
            <a:ext cx="3868340" cy="3684588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US" sz="2800"/>
              <a:t>Testable</a:t>
            </a:r>
          </a:p>
          <a:p>
            <a:pPr>
              <a:lnSpc>
                <a:spcPct val="150000"/>
              </a:lnSpc>
            </a:pPr>
            <a:r>
              <a:rPr lang="en-US" sz="2800"/>
              <a:t>Reproducible</a:t>
            </a:r>
          </a:p>
          <a:p>
            <a:pPr>
              <a:lnSpc>
                <a:spcPct val="150000"/>
              </a:lnSpc>
            </a:pPr>
            <a:r>
              <a:rPr lang="en-US" sz="2800"/>
              <a:t>Deployable</a:t>
            </a:r>
            <a:endParaRPr lang="de-DE" sz="280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4714894-005E-449E-9B27-01CA86999CD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645820" y="1532659"/>
            <a:ext cx="3887391" cy="823912"/>
          </a:xfrm>
        </p:spPr>
        <p:txBody>
          <a:bodyPr>
            <a:normAutofit/>
          </a:bodyPr>
          <a:lstStyle/>
          <a:p>
            <a:r>
              <a:rPr lang="en-US" sz="3200" b="0">
                <a:solidFill>
                  <a:srgbClr val="FF0000"/>
                </a:solidFill>
              </a:rPr>
              <a:t>Quantitative</a:t>
            </a:r>
            <a:endParaRPr lang="de-DE" sz="3200" b="0">
              <a:solidFill>
                <a:srgbClr val="FF0000"/>
              </a:solidFill>
            </a:endParaRP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EDA4F54-6C41-418E-AFA8-CDD2CCA22DD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552181" y="2505075"/>
            <a:ext cx="3887391" cy="3684588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US" sz="2800"/>
              <a:t>Response time</a:t>
            </a:r>
          </a:p>
          <a:p>
            <a:pPr>
              <a:lnSpc>
                <a:spcPct val="150000"/>
              </a:lnSpc>
            </a:pPr>
            <a:r>
              <a:rPr lang="en-US" sz="2800"/>
              <a:t>Scalable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E32EAC7-0559-4193-ADE6-66022726A63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847006" cy="365125"/>
          </a:xfrm>
        </p:spPr>
        <p:txBody>
          <a:bodyPr/>
          <a:lstStyle/>
          <a:p>
            <a:pPr>
              <a:defRPr/>
            </a:pPr>
            <a:fld id="{499717A0-CA6A-451E-9AE0-AA635E0EE275}" type="datetime1">
              <a:rPr lang="de-DE" altLang="de-DE" smtClean="0"/>
              <a:pPr>
                <a:defRPr/>
              </a:pPr>
              <a:t>09.12.2019</a:t>
            </a:fld>
            <a:endParaRPr lang="de-DE" altLang="de-D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CD2E986-EE14-414A-98BD-F55522EEE4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</p:spPr>
        <p:txBody>
          <a:bodyPr/>
          <a:lstStyle/>
          <a:p>
            <a:pPr>
              <a:defRPr/>
            </a:pPr>
            <a:r>
              <a:rPr lang="de-DE" altLang="de-DE"/>
              <a:t>Seite </a:t>
            </a:r>
            <a:fld id="{0F3A66D2-84BE-47D1-97F2-AA2381835B94}" type="slidenum">
              <a:rPr lang="de-DE" altLang="de-DE" smtClean="0"/>
              <a:pPr>
                <a:defRPr/>
              </a:pPr>
              <a:t>15</a:t>
            </a:fld>
            <a:endParaRPr lang="de-DE" altLang="de-DE"/>
          </a:p>
        </p:txBody>
      </p:sp>
      <p:sp>
        <p:nvSpPr>
          <p:cNvPr id="10" name="Footer Placeholder 4">
            <a:extLst>
              <a:ext uri="{FF2B5EF4-FFF2-40B4-BE49-F238E27FC236}">
                <a16:creationId xmlns:a16="http://schemas.microsoft.com/office/drawing/2014/main" id="{7C67B1B0-B2FC-44E6-B224-93C1F62FFD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</p:spPr>
        <p:txBody>
          <a:bodyPr/>
          <a:lstStyle/>
          <a:p>
            <a:pPr>
              <a:defRPr/>
            </a:pPr>
            <a:r>
              <a:rPr lang="de-DE" altLang="de-DE"/>
              <a:t>www.tu-ilmenau.de</a:t>
            </a:r>
          </a:p>
        </p:txBody>
      </p:sp>
    </p:spTree>
    <p:extLst>
      <p:ext uri="{BB962C8B-B14F-4D97-AF65-F5344CB8AC3E}">
        <p14:creationId xmlns:p14="http://schemas.microsoft.com/office/powerpoint/2010/main" val="250097387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6498DF-6188-4441-87B5-7780AA9BF8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/>
              <a:t>State of the art</a:t>
            </a:r>
            <a:endParaRPr lang="de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B49E4B6-F630-4F79-A7CF-F99087D2F7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17D3DCC4-5E9F-4105-BDA8-3FF7B436911B}" type="datetime1">
              <a:rPr lang="de-DE" altLang="de-DE" smtClean="0"/>
              <a:pPr>
                <a:defRPr/>
              </a:pPr>
              <a:t>09.12.2019</a:t>
            </a:fld>
            <a:endParaRPr lang="de-DE" alt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2507BBD-97F3-4257-8595-50C43FEBF7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www.tu-ilmenau.de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A72CEB2-8D84-43F1-91AD-B73B8477A7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Seite </a:t>
            </a:r>
            <a:fld id="{F43EC919-3ECF-4664-9EFC-29EBBC0EE2DF}" type="slidenum">
              <a:rPr lang="de-DE" altLang="de-DE" smtClean="0"/>
              <a:pPr>
                <a:defRPr/>
              </a:pPr>
              <a:t>16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189157190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D1B641-E8BB-41D4-BDD2-13E52155841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5342" y="1772816"/>
            <a:ext cx="8229048" cy="19594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>
                <a:solidFill>
                  <a:srgbClr val="FF0000"/>
                </a:solidFill>
              </a:rPr>
              <a:t>M. S. Hatem Hamad and R. Abed, “Performance evaluation of restful web services for mobile devices,” </a:t>
            </a:r>
            <a:r>
              <a:rPr lang="en-US" i="1">
                <a:solidFill>
                  <a:srgbClr val="FF0000"/>
                </a:solidFill>
              </a:rPr>
              <a:t>Computer Engineering Department, Islamic University of </a:t>
            </a:r>
            <a:r>
              <a:rPr lang="de-DE" i="1">
                <a:solidFill>
                  <a:srgbClr val="FF0000"/>
                </a:solidFill>
              </a:rPr>
              <a:t>Gaza, Palestine, International </a:t>
            </a:r>
            <a:r>
              <a:rPr lang="de-DE" i="1" err="1">
                <a:solidFill>
                  <a:srgbClr val="FF0000"/>
                </a:solidFill>
              </a:rPr>
              <a:t>Arab</a:t>
            </a:r>
            <a:r>
              <a:rPr lang="de-DE" i="1">
                <a:solidFill>
                  <a:srgbClr val="FF0000"/>
                </a:solidFill>
              </a:rPr>
              <a:t> Journal </a:t>
            </a:r>
            <a:r>
              <a:rPr lang="de-DE" i="1" err="1">
                <a:solidFill>
                  <a:srgbClr val="FF0000"/>
                </a:solidFill>
              </a:rPr>
              <a:t>of</a:t>
            </a:r>
            <a:r>
              <a:rPr lang="de-DE" i="1">
                <a:solidFill>
                  <a:srgbClr val="FF0000"/>
                </a:solidFill>
              </a:rPr>
              <a:t> e-Technology</a:t>
            </a:r>
            <a:r>
              <a:rPr lang="de-DE">
                <a:solidFill>
                  <a:srgbClr val="FF0000"/>
                </a:solidFill>
              </a:rPr>
              <a:t>, 2010.</a:t>
            </a:r>
          </a:p>
          <a:p>
            <a:pPr marL="0" indent="0">
              <a:buNone/>
            </a:pPr>
            <a:endParaRPr lang="de-DE">
              <a:solidFill>
                <a:srgbClr val="FF0000"/>
              </a:solidFill>
            </a:endParaRP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E025FA1-4A05-492D-9533-A2F3622FD17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847006" cy="365125"/>
          </a:xfrm>
        </p:spPr>
        <p:txBody>
          <a:bodyPr/>
          <a:lstStyle/>
          <a:p>
            <a:pPr>
              <a:defRPr/>
            </a:pPr>
            <a:fld id="{27A28F53-CF9E-48E7-B991-1AA37EB92E07}" type="datetime1">
              <a:rPr lang="de-DE" altLang="de-DE" smtClean="0"/>
              <a:pPr>
                <a:defRPr/>
              </a:pPr>
              <a:t>09.12.2019</a:t>
            </a:fld>
            <a:endParaRPr lang="de-DE" altLang="de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44D9B33-E4B1-4ABF-85AE-954D3CA561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</p:spPr>
        <p:txBody>
          <a:bodyPr/>
          <a:lstStyle/>
          <a:p>
            <a:pPr>
              <a:defRPr/>
            </a:pPr>
            <a:r>
              <a:rPr lang="de-DE" altLang="de-DE"/>
              <a:t>Seite </a:t>
            </a:r>
            <a:fld id="{2766391E-7A8A-4CBD-8894-59A4A9DE8ACB}" type="slidenum">
              <a:rPr lang="de-DE" altLang="de-DE" smtClean="0"/>
              <a:pPr>
                <a:defRPr/>
              </a:pPr>
              <a:t>17</a:t>
            </a:fld>
            <a:endParaRPr lang="de-DE" altLang="de-DE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662E026-0645-406C-BF65-0C7FBC395547}"/>
              </a:ext>
            </a:extLst>
          </p:cNvPr>
          <p:cNvSpPr txBox="1"/>
          <p:nvPr/>
        </p:nvSpPr>
        <p:spPr>
          <a:xfrm>
            <a:off x="628650" y="707889"/>
            <a:ext cx="785191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>
                <a:solidFill>
                  <a:schemeClr val="tx2"/>
                </a:solidFill>
                <a:latin typeface="+mj-lt"/>
              </a:rPr>
              <a:t>Basic</a:t>
            </a:r>
            <a:r>
              <a:rPr lang="en-US" sz="3200">
                <a:solidFill>
                  <a:schemeClr val="tx2"/>
                </a:solidFill>
              </a:rPr>
              <a:t> </a:t>
            </a:r>
            <a:r>
              <a:rPr lang="en-US" sz="3200">
                <a:solidFill>
                  <a:schemeClr val="tx2"/>
                </a:solidFill>
                <a:latin typeface="+mj-lt"/>
              </a:rPr>
              <a:t>articles</a:t>
            </a:r>
            <a:endParaRPr lang="de-DE" sz="3200">
              <a:solidFill>
                <a:schemeClr val="tx2"/>
              </a:solidFill>
              <a:latin typeface="+mj-lt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CBEFA68-6CFC-4F82-8837-914D8F8A86EC}"/>
              </a:ext>
            </a:extLst>
          </p:cNvPr>
          <p:cNvSpPr txBox="1"/>
          <p:nvPr/>
        </p:nvSpPr>
        <p:spPr>
          <a:xfrm>
            <a:off x="630560" y="3660208"/>
            <a:ext cx="8229048" cy="2035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/>
              <a:t>In the article advantages of RESTful web services before SOAP web services are shown:</a:t>
            </a:r>
          </a:p>
          <a:p>
            <a:pPr>
              <a:lnSpc>
                <a:spcPct val="150000"/>
              </a:lnSpc>
            </a:pPr>
            <a:endParaRPr lang="en-US" sz="2000"/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000"/>
              <a:t>RESTful web services provide less message size.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000"/>
              <a:t>RESTful web services provide less response time.</a:t>
            </a:r>
            <a:endParaRPr lang="de-DE" sz="2000"/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92A7B655-8AD2-4E39-9202-D3A99D6859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</p:spPr>
        <p:txBody>
          <a:bodyPr/>
          <a:lstStyle/>
          <a:p>
            <a:pPr>
              <a:defRPr/>
            </a:pPr>
            <a:r>
              <a:rPr lang="de-DE" altLang="de-DE"/>
              <a:t>www.tu-ilmenau.de</a:t>
            </a:r>
          </a:p>
        </p:txBody>
      </p:sp>
    </p:spTree>
    <p:extLst>
      <p:ext uri="{BB962C8B-B14F-4D97-AF65-F5344CB8AC3E}">
        <p14:creationId xmlns:p14="http://schemas.microsoft.com/office/powerpoint/2010/main" val="354553278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D83101-5AB8-45D3-875D-EFB9C02A59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>
                <a:solidFill>
                  <a:schemeClr val="tx2"/>
                </a:solidFill>
              </a:rPr>
              <a:t>Basic articles</a:t>
            </a:r>
            <a:endParaRPr lang="de-DE" sz="320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72B638D-909E-4FE0-A721-31C994B0018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825625"/>
            <a:ext cx="7886700" cy="1171327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400">
                <a:solidFill>
                  <a:srgbClr val="FF0000"/>
                </a:solidFill>
              </a:rPr>
              <a:t>P. J. Amaral M. and C. D., “Performance evaluation of microservices architectures using containers.,” </a:t>
            </a:r>
            <a:r>
              <a:rPr lang="en-US" sz="2400" i="1">
                <a:solidFill>
                  <a:srgbClr val="FF0000"/>
                </a:solidFill>
              </a:rPr>
              <a:t>IEEE 14th International Symposium on Network Computing </a:t>
            </a:r>
            <a:r>
              <a:rPr lang="de-DE" sz="2400" i="1">
                <a:solidFill>
                  <a:srgbClr val="FF0000"/>
                </a:solidFill>
              </a:rPr>
              <a:t>and </a:t>
            </a:r>
            <a:r>
              <a:rPr lang="de-DE" sz="2400" i="1" err="1">
                <a:solidFill>
                  <a:srgbClr val="FF0000"/>
                </a:solidFill>
              </a:rPr>
              <a:t>Applications</a:t>
            </a:r>
            <a:r>
              <a:rPr lang="de-DE" sz="2400">
                <a:solidFill>
                  <a:srgbClr val="FF0000"/>
                </a:solidFill>
              </a:rPr>
              <a:t>, 2015.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5E329F2-2B27-45AF-B512-CDD19D09E67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</p:spPr>
        <p:txBody>
          <a:bodyPr/>
          <a:lstStyle/>
          <a:p>
            <a:pPr>
              <a:defRPr/>
            </a:pPr>
            <a:fld id="{030B42F9-AA1B-4EDA-833C-D1C4F85693F9}" type="datetime1">
              <a:rPr lang="de-DE" altLang="de-DE" smtClean="0"/>
              <a:pPr>
                <a:defRPr/>
              </a:pPr>
              <a:t>09.12.2019</a:t>
            </a:fld>
            <a:endParaRPr lang="de-DE" altLang="de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C3E8D91-4D54-44CE-87D1-1EB2294DCC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</p:spPr>
        <p:txBody>
          <a:bodyPr/>
          <a:lstStyle/>
          <a:p>
            <a:pPr>
              <a:defRPr/>
            </a:pPr>
            <a:r>
              <a:rPr lang="de-DE" altLang="de-DE"/>
              <a:t>Seite </a:t>
            </a:r>
            <a:fld id="{A05926A2-DD0A-4796-8B5F-C531B71E305A}" type="slidenum">
              <a:rPr lang="de-DE" altLang="de-DE" smtClean="0"/>
              <a:pPr>
                <a:defRPr/>
              </a:pPr>
              <a:t>18</a:t>
            </a:fld>
            <a:endParaRPr lang="de-DE" altLang="de-DE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FCF0098-73C8-43C6-B54F-80145E7CEE03}"/>
              </a:ext>
            </a:extLst>
          </p:cNvPr>
          <p:cNvSpPr txBox="1"/>
          <p:nvPr/>
        </p:nvSpPr>
        <p:spPr>
          <a:xfrm>
            <a:off x="628650" y="3429000"/>
            <a:ext cx="7886700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/>
              <a:t>This article shows Server Virtualization provides performance improvement</a:t>
            </a:r>
          </a:p>
          <a:p>
            <a:endParaRPr lang="en-US" sz="2000"/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000"/>
              <a:t>SV increases server throughput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000"/>
              <a:t>SV decreases server latency</a:t>
            </a:r>
          </a:p>
          <a:p>
            <a:endParaRPr lang="de-DE" sz="2000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D875636E-1013-4EF0-912C-5E86B03DF8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</p:spPr>
        <p:txBody>
          <a:bodyPr/>
          <a:lstStyle/>
          <a:p>
            <a:pPr>
              <a:defRPr/>
            </a:pPr>
            <a:r>
              <a:rPr lang="de-DE" altLang="de-DE"/>
              <a:t>www.tu-ilmenau.de</a:t>
            </a:r>
          </a:p>
        </p:txBody>
      </p:sp>
    </p:spTree>
    <p:extLst>
      <p:ext uri="{BB962C8B-B14F-4D97-AF65-F5344CB8AC3E}">
        <p14:creationId xmlns:p14="http://schemas.microsoft.com/office/powerpoint/2010/main" val="55600155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476DD9-A51A-4D51-9838-2D572BAC0A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>
                <a:solidFill>
                  <a:schemeClr val="tx2"/>
                </a:solidFill>
              </a:rPr>
              <a:t>Basic articles</a:t>
            </a:r>
            <a:endParaRPr lang="de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80889E-B35F-464A-A104-FE7710CF078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686952"/>
            <a:ext cx="7886700" cy="1325563"/>
          </a:xfrm>
        </p:spPr>
        <p:txBody>
          <a:bodyPr/>
          <a:lstStyle/>
          <a:p>
            <a:r>
              <a:rPr lang="en-US">
                <a:solidFill>
                  <a:srgbClr val="FF0000"/>
                </a:solidFill>
              </a:rPr>
              <a:t>J. F. </a:t>
            </a:r>
            <a:r>
              <a:rPr lang="en-US" err="1">
                <a:solidFill>
                  <a:srgbClr val="FF0000"/>
                </a:solidFill>
              </a:rPr>
              <a:t>Kunhua</a:t>
            </a:r>
            <a:r>
              <a:rPr lang="en-US">
                <a:solidFill>
                  <a:srgbClr val="FF0000"/>
                </a:solidFill>
              </a:rPr>
              <a:t> Zhu and Y. Li, </a:t>
            </a:r>
            <a:r>
              <a:rPr lang="en-US" i="1">
                <a:solidFill>
                  <a:srgbClr val="FF0000"/>
                </a:solidFill>
              </a:rPr>
              <a:t>Research the performance testing and performance improvement strategy in web application”, 2nd international Conference on Education </a:t>
            </a:r>
            <a:r>
              <a:rPr lang="de-DE" i="1">
                <a:solidFill>
                  <a:srgbClr val="FF0000"/>
                </a:solidFill>
              </a:rPr>
              <a:t>Technology and Computer. </a:t>
            </a:r>
            <a:r>
              <a:rPr lang="de-DE">
                <a:solidFill>
                  <a:srgbClr val="FF0000"/>
                </a:solidFill>
              </a:rPr>
              <a:t>2010.</a:t>
            </a:r>
            <a:endParaRPr lang="de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F745A91-4ECE-4E41-A2B8-20FA0A0FBD4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</p:spPr>
        <p:txBody>
          <a:bodyPr/>
          <a:lstStyle/>
          <a:p>
            <a:pPr>
              <a:defRPr/>
            </a:pPr>
            <a:fld id="{030B42F9-AA1B-4EDA-833C-D1C4F85693F9}" type="datetime1">
              <a:rPr lang="de-DE" altLang="de-DE" smtClean="0"/>
              <a:pPr>
                <a:defRPr/>
              </a:pPr>
              <a:t>09.12.2019</a:t>
            </a:fld>
            <a:endParaRPr lang="de-DE" altLang="de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9254BFC-B8EC-44B2-AB22-E2D0682CF4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</p:spPr>
        <p:txBody>
          <a:bodyPr/>
          <a:lstStyle/>
          <a:p>
            <a:pPr>
              <a:defRPr/>
            </a:pPr>
            <a:r>
              <a:rPr lang="de-DE" altLang="de-DE"/>
              <a:t>Seite </a:t>
            </a:r>
            <a:fld id="{A05926A2-DD0A-4796-8B5F-C531B71E305A}" type="slidenum">
              <a:rPr lang="de-DE" altLang="de-DE" smtClean="0"/>
              <a:pPr>
                <a:defRPr/>
              </a:pPr>
              <a:t>19</a:t>
            </a:fld>
            <a:endParaRPr lang="de-DE" altLang="de-DE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D289856-6F51-4AC6-84CE-56D9E940CDB3}"/>
              </a:ext>
            </a:extLst>
          </p:cNvPr>
          <p:cNvSpPr txBox="1"/>
          <p:nvPr/>
        </p:nvSpPr>
        <p:spPr>
          <a:xfrm>
            <a:off x="640879" y="3168110"/>
            <a:ext cx="78867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/>
              <a:t>This article provides a survey about overall MSA based application testing :</a:t>
            </a:r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B2EA4353-252B-4108-92EB-0FAFB86E2D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</p:spPr>
        <p:txBody>
          <a:bodyPr/>
          <a:lstStyle/>
          <a:p>
            <a:pPr>
              <a:defRPr/>
            </a:pPr>
            <a:r>
              <a:rPr lang="de-DE" altLang="de-DE"/>
              <a:t>www.tu-ilmenau.de</a:t>
            </a:r>
          </a:p>
        </p:txBody>
      </p:sp>
    </p:spTree>
    <p:extLst>
      <p:ext uri="{BB962C8B-B14F-4D97-AF65-F5344CB8AC3E}">
        <p14:creationId xmlns:p14="http://schemas.microsoft.com/office/powerpoint/2010/main" val="347588922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Title 1">
            <a:extLst>
              <a:ext uri="{FF2B5EF4-FFF2-40B4-BE49-F238E27FC236}">
                <a16:creationId xmlns:a16="http://schemas.microsoft.com/office/drawing/2014/main" id="{BF853D5F-1344-4886-8492-1AAA9181D240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630075" y="404664"/>
            <a:ext cx="7886700" cy="1325563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r>
              <a:rPr lang="en-US" altLang="de-DE"/>
              <a:t>Content</a:t>
            </a:r>
            <a:endParaRPr lang="de-DE" altLang="de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8E9A54-F64C-45D5-9ED9-412FDDDA7E7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4121" y="1412776"/>
            <a:ext cx="7886700" cy="4351338"/>
          </a:xfrm>
        </p:spPr>
        <p:txBody>
          <a:bodyPr/>
          <a:lstStyle/>
          <a:p>
            <a:pPr eaLnBrk="1" hangingPunct="1">
              <a:lnSpc>
                <a:spcPct val="150000"/>
              </a:lnSpc>
              <a:buClr>
                <a:schemeClr val="tx2">
                  <a:lumMod val="75000"/>
                </a:schemeClr>
              </a:buClr>
              <a:buFont typeface="Arial" panose="020B0604020202020204" pitchFamily="34" charset="0"/>
              <a:buChar char="►"/>
              <a:defRPr/>
            </a:pPr>
            <a:r>
              <a:rPr lang="en-US">
                <a:solidFill>
                  <a:schemeClr val="accent1"/>
                </a:solidFill>
              </a:rPr>
              <a:t>Introduction</a:t>
            </a:r>
          </a:p>
          <a:p>
            <a:pPr eaLnBrk="1" hangingPunct="1">
              <a:lnSpc>
                <a:spcPct val="150000"/>
              </a:lnSpc>
              <a:buClr>
                <a:schemeClr val="tx2">
                  <a:lumMod val="75000"/>
                </a:schemeClr>
              </a:buClr>
              <a:buFont typeface="Arial" panose="020B0604020202020204" pitchFamily="34" charset="0"/>
              <a:buChar char="►"/>
              <a:defRPr/>
            </a:pPr>
            <a:r>
              <a:rPr lang="en-US">
                <a:solidFill>
                  <a:schemeClr val="accent1"/>
                </a:solidFill>
              </a:rPr>
              <a:t>Requirements</a:t>
            </a:r>
          </a:p>
          <a:p>
            <a:pPr eaLnBrk="1" hangingPunct="1">
              <a:lnSpc>
                <a:spcPct val="150000"/>
              </a:lnSpc>
              <a:buClr>
                <a:schemeClr val="tx2">
                  <a:lumMod val="75000"/>
                </a:schemeClr>
              </a:buClr>
              <a:buFont typeface="Arial" panose="020B0604020202020204" pitchFamily="34" charset="0"/>
              <a:buChar char="►"/>
              <a:defRPr/>
            </a:pPr>
            <a:r>
              <a:rPr lang="en-US">
                <a:solidFill>
                  <a:schemeClr val="accent1"/>
                </a:solidFill>
              </a:rPr>
              <a:t>State of the Art</a:t>
            </a:r>
          </a:p>
          <a:p>
            <a:pPr eaLnBrk="1" hangingPunct="1">
              <a:lnSpc>
                <a:spcPct val="150000"/>
              </a:lnSpc>
              <a:buClr>
                <a:schemeClr val="tx2">
                  <a:lumMod val="75000"/>
                </a:schemeClr>
              </a:buClr>
              <a:buFont typeface="Arial" panose="020B0604020202020204" pitchFamily="34" charset="0"/>
              <a:buChar char="►"/>
              <a:defRPr/>
            </a:pPr>
            <a:r>
              <a:rPr lang="en-US">
                <a:solidFill>
                  <a:schemeClr val="accent1"/>
                </a:solidFill>
              </a:rPr>
              <a:t>The system overview</a:t>
            </a:r>
          </a:p>
          <a:p>
            <a:pPr eaLnBrk="1" hangingPunct="1">
              <a:lnSpc>
                <a:spcPct val="150000"/>
              </a:lnSpc>
              <a:buClr>
                <a:schemeClr val="tx2">
                  <a:lumMod val="75000"/>
                </a:schemeClr>
              </a:buClr>
              <a:buFont typeface="Arial" panose="020B0604020202020204" pitchFamily="34" charset="0"/>
              <a:buChar char="►"/>
              <a:defRPr/>
            </a:pPr>
            <a:r>
              <a:rPr lang="en-US">
                <a:solidFill>
                  <a:schemeClr val="accent1"/>
                </a:solidFill>
              </a:rPr>
              <a:t>Results</a:t>
            </a:r>
          </a:p>
          <a:p>
            <a:pPr eaLnBrk="1" hangingPunct="1">
              <a:lnSpc>
                <a:spcPct val="150000"/>
              </a:lnSpc>
              <a:buClr>
                <a:schemeClr val="tx2">
                  <a:lumMod val="75000"/>
                </a:schemeClr>
              </a:buClr>
              <a:buFont typeface="Arial" panose="020B0604020202020204" pitchFamily="34" charset="0"/>
              <a:buChar char="►"/>
              <a:defRPr/>
            </a:pPr>
            <a:r>
              <a:rPr lang="en-US">
                <a:solidFill>
                  <a:schemeClr val="accent1"/>
                </a:solidFill>
              </a:rPr>
              <a:t>Conclusion</a:t>
            </a:r>
          </a:p>
          <a:p>
            <a:pPr eaLnBrk="1" hangingPunct="1">
              <a:lnSpc>
                <a:spcPct val="150000"/>
              </a:lnSpc>
              <a:buClr>
                <a:schemeClr val="tx2">
                  <a:lumMod val="75000"/>
                </a:schemeClr>
              </a:buClr>
              <a:buFont typeface="Arial" panose="020B0604020202020204" pitchFamily="34" charset="0"/>
              <a:buChar char="►"/>
              <a:defRPr/>
            </a:pPr>
            <a:r>
              <a:rPr lang="en-US">
                <a:solidFill>
                  <a:schemeClr val="accent1"/>
                </a:solidFill>
              </a:rPr>
              <a:t>Future Work</a:t>
            </a:r>
            <a:endParaRPr lang="de-DE">
              <a:solidFill>
                <a:schemeClr val="accent1"/>
              </a:solidFill>
            </a:endParaRPr>
          </a:p>
        </p:txBody>
      </p:sp>
      <p:sp>
        <p:nvSpPr>
          <p:cNvPr id="7172" name="Date Placeholder 3">
            <a:extLst>
              <a:ext uri="{FF2B5EF4-FFF2-40B4-BE49-F238E27FC236}">
                <a16:creationId xmlns:a16="http://schemas.microsoft.com/office/drawing/2014/main" id="{A055B7B2-2A72-4C58-84E6-3CE230A22C3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noFill/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3BD5AEF8-6648-4561-9A48-4B69D909CEB0}" type="datetime1">
              <a:rPr lang="de-DE" altLang="de-DE" sz="1000">
                <a:solidFill>
                  <a:schemeClr val="bg1"/>
                </a:solidFill>
              </a:rPr>
              <a:pPr/>
              <a:t>09.12.2019</a:t>
            </a:fld>
            <a:endParaRPr lang="de-DE" altLang="de-DE" sz="1000">
              <a:solidFill>
                <a:schemeClr val="bg1"/>
              </a:solidFill>
            </a:endParaRPr>
          </a:p>
        </p:txBody>
      </p:sp>
      <p:sp>
        <p:nvSpPr>
          <p:cNvPr id="7173" name="Footer Placeholder 4">
            <a:extLst>
              <a:ext uri="{FF2B5EF4-FFF2-40B4-BE49-F238E27FC236}">
                <a16:creationId xmlns:a16="http://schemas.microsoft.com/office/drawing/2014/main" id="{309D5EAD-0F39-4F58-B646-8A96C82D19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923928" y="6356351"/>
            <a:ext cx="2191122" cy="365125"/>
          </a:xfrm>
          <a:noFill/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r>
              <a:rPr lang="de-DE" altLang="de-DE" sz="1000">
                <a:solidFill>
                  <a:schemeClr val="bg1"/>
                </a:solidFill>
              </a:rPr>
              <a:t>www.tu-ilmenau.de</a:t>
            </a:r>
          </a:p>
        </p:txBody>
      </p:sp>
      <p:sp>
        <p:nvSpPr>
          <p:cNvPr id="7174" name="Slide Number Placeholder 5">
            <a:extLst>
              <a:ext uri="{FF2B5EF4-FFF2-40B4-BE49-F238E27FC236}">
                <a16:creationId xmlns:a16="http://schemas.microsoft.com/office/drawing/2014/main" id="{3F6FD015-235F-460B-A0E2-150D549C2D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  <a:noFill/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r>
              <a:rPr lang="de-DE" altLang="de-DE" sz="1000">
                <a:solidFill>
                  <a:schemeClr val="bg1"/>
                </a:solidFill>
              </a:rPr>
              <a:t>Seite </a:t>
            </a:r>
            <a:fld id="{BDF2BA62-B6E2-4AED-B55A-BECDDF988AE6}" type="slidenum">
              <a:rPr lang="de-DE" altLang="de-DE" sz="1000" smtClean="0">
                <a:solidFill>
                  <a:schemeClr val="bg1"/>
                </a:solidFill>
              </a:rPr>
              <a:pPr/>
              <a:t>2</a:t>
            </a:fld>
            <a:endParaRPr lang="de-DE" altLang="de-DE" sz="100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476DD9-A51A-4D51-9838-2D572BAC0A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>
                <a:solidFill>
                  <a:schemeClr val="tx2"/>
                </a:solidFill>
              </a:rPr>
              <a:t>Basic articles</a:t>
            </a:r>
            <a:endParaRPr lang="de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80889E-B35F-464A-A104-FE7710CF078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686952"/>
            <a:ext cx="7886700" cy="1325563"/>
          </a:xfrm>
        </p:spPr>
        <p:txBody>
          <a:bodyPr/>
          <a:lstStyle/>
          <a:p>
            <a:r>
              <a:rPr lang="en-US">
                <a:solidFill>
                  <a:srgbClr val="FF0000"/>
                </a:solidFill>
              </a:rPr>
              <a:t>J. F. </a:t>
            </a:r>
            <a:r>
              <a:rPr lang="en-US" err="1">
                <a:solidFill>
                  <a:srgbClr val="FF0000"/>
                </a:solidFill>
              </a:rPr>
              <a:t>Kunhua</a:t>
            </a:r>
            <a:r>
              <a:rPr lang="en-US">
                <a:solidFill>
                  <a:srgbClr val="FF0000"/>
                </a:solidFill>
              </a:rPr>
              <a:t> Zhu and Y. Li, </a:t>
            </a:r>
            <a:r>
              <a:rPr lang="en-US" i="1">
                <a:solidFill>
                  <a:srgbClr val="FF0000"/>
                </a:solidFill>
              </a:rPr>
              <a:t>Research the performance testing and performance improvement strategy in web application”, 2nd international Conference on Education </a:t>
            </a:r>
            <a:r>
              <a:rPr lang="de-DE" i="1">
                <a:solidFill>
                  <a:srgbClr val="FF0000"/>
                </a:solidFill>
              </a:rPr>
              <a:t>Technology and Computer. </a:t>
            </a:r>
            <a:r>
              <a:rPr lang="de-DE">
                <a:solidFill>
                  <a:srgbClr val="FF0000"/>
                </a:solidFill>
              </a:rPr>
              <a:t>2010.</a:t>
            </a:r>
            <a:endParaRPr lang="de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F745A91-4ECE-4E41-A2B8-20FA0A0FBD4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</p:spPr>
        <p:txBody>
          <a:bodyPr/>
          <a:lstStyle/>
          <a:p>
            <a:pPr>
              <a:defRPr/>
            </a:pPr>
            <a:fld id="{030B42F9-AA1B-4EDA-833C-D1C4F85693F9}" type="datetime1">
              <a:rPr lang="de-DE" altLang="de-DE" smtClean="0"/>
              <a:pPr>
                <a:defRPr/>
              </a:pPr>
              <a:t>09.12.2019</a:t>
            </a:fld>
            <a:endParaRPr lang="de-DE" altLang="de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9254BFC-B8EC-44B2-AB22-E2D0682CF4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</p:spPr>
        <p:txBody>
          <a:bodyPr/>
          <a:lstStyle/>
          <a:p>
            <a:pPr>
              <a:defRPr/>
            </a:pPr>
            <a:r>
              <a:rPr lang="de-DE" altLang="de-DE"/>
              <a:t>Seite </a:t>
            </a:r>
            <a:fld id="{A05926A2-DD0A-4796-8B5F-C531B71E305A}" type="slidenum">
              <a:rPr lang="de-DE" altLang="de-DE" smtClean="0"/>
              <a:pPr>
                <a:defRPr/>
              </a:pPr>
              <a:t>20</a:t>
            </a:fld>
            <a:endParaRPr lang="de-DE" altLang="de-DE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D289856-6F51-4AC6-84CE-56D9E940CDB3}"/>
              </a:ext>
            </a:extLst>
          </p:cNvPr>
          <p:cNvSpPr txBox="1"/>
          <p:nvPr/>
        </p:nvSpPr>
        <p:spPr>
          <a:xfrm>
            <a:off x="640879" y="3168110"/>
            <a:ext cx="7886700" cy="28315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/>
              <a:t>This article provides a survey about overall MSA based application testing :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2000"/>
              <a:t>Functional and load testing of web MSA based web applications basis.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2000"/>
              <a:t>Prediction of an application response time changing with an increasing user load.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2000"/>
              <a:t>User load impact on application throughput.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2000"/>
              <a:t>Possible bottlenecks caused by system utilization.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de-DE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B2EA4353-252B-4108-92EB-0FAFB86E2D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</p:spPr>
        <p:txBody>
          <a:bodyPr/>
          <a:lstStyle/>
          <a:p>
            <a:pPr>
              <a:defRPr/>
            </a:pPr>
            <a:r>
              <a:rPr lang="de-DE" altLang="de-DE"/>
              <a:t>www.tu-ilmenau.de</a:t>
            </a:r>
          </a:p>
        </p:txBody>
      </p:sp>
    </p:spTree>
    <p:extLst>
      <p:ext uri="{BB962C8B-B14F-4D97-AF65-F5344CB8AC3E}">
        <p14:creationId xmlns:p14="http://schemas.microsoft.com/office/powerpoint/2010/main" val="340408550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05C4C4-C504-4F12-B353-0EFE46A571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Not answered questions</a:t>
            </a:r>
            <a:endParaRPr lang="de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8E4366-D7FC-47A8-8C75-D0002BD2A88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/>
              <a:t>Which design chooses we have to made to build MSA system in an IoT-device context?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/>
              <a:t>Which interconnection method fits a certain service functionality better?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/>
              <a:t>How to use load balancing according to services functionality?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6D04571-59E8-4042-98B7-2D4BCB8515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B86EC19B-13E7-48C8-B7B5-E9E0955442D1}" type="datetime1">
              <a:rPr lang="de-DE" altLang="de-DE" smtClean="0"/>
              <a:pPr>
                <a:defRPr/>
              </a:pPr>
              <a:t>09.12.2019</a:t>
            </a:fld>
            <a:endParaRPr lang="de-DE" alt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F72F40-DAEB-431B-8E5F-06431DE1F4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www.tu-ilmenau.de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6D308D2-3B26-49C9-9F89-CC47AB47A5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Seite </a:t>
            </a:r>
            <a:fld id="{D525FAA4-E78D-49D1-8901-2ECD88CEFED9}" type="slidenum">
              <a:rPr lang="de-DE" altLang="de-DE" smtClean="0"/>
              <a:pPr>
                <a:defRPr/>
              </a:pPr>
              <a:t>21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28272337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548F87-25CE-423B-B977-8CB0FBE969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The system overview</a:t>
            </a:r>
            <a:endParaRPr lang="de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E690CC4-73A1-4EF6-B961-CDA53FB296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B86EC19B-13E7-48C8-B7B5-E9E0955442D1}" type="datetime1">
              <a:rPr lang="de-DE" altLang="de-DE" smtClean="0"/>
              <a:pPr>
                <a:defRPr/>
              </a:pPr>
              <a:t>09.12.2019</a:t>
            </a:fld>
            <a:endParaRPr lang="de-DE" alt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FCFA6FA-EEEC-4F9A-BAD3-B1666189FC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www.tu-ilmenau.de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DC42DE3-32FB-489C-8289-8AD83E24FD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Seite </a:t>
            </a:r>
            <a:fld id="{D525FAA4-E78D-49D1-8901-2ECD88CEFED9}" type="slidenum">
              <a:rPr lang="de-DE" altLang="de-DE" smtClean="0"/>
              <a:pPr>
                <a:defRPr/>
              </a:pPr>
              <a:t>22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284262932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553DF7-C800-4824-8FC1-EBA6BDB434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44338"/>
            <a:ext cx="7886700" cy="1325563"/>
          </a:xfrm>
        </p:spPr>
        <p:txBody>
          <a:bodyPr/>
          <a:lstStyle/>
          <a:p>
            <a:r>
              <a:rPr lang="en-US"/>
              <a:t>The system developing</a:t>
            </a:r>
            <a:endParaRPr lang="de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A247FA-21D7-4CFA-B900-F171DA00634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1800"/>
              <a:t>The MS system must provide connectivity, session management, and data model transformation.</a:t>
            </a:r>
            <a:endParaRPr lang="en-US" sz="1800">
              <a:cs typeface="Arial"/>
            </a:endParaRP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1800"/>
              <a:t>Response time is assessment criteria. 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1800"/>
              <a:t>The server virtualization and imaging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1800"/>
              <a:t>Load generator simulates a given amount of IoT devices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54EAEE6-E83F-42D9-9C3E-0D1A0B9959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B86EC19B-13E7-48C8-B7B5-E9E0955442D1}" type="datetime1">
              <a:rPr lang="de-DE" altLang="de-DE" smtClean="0"/>
              <a:pPr>
                <a:defRPr/>
              </a:pPr>
              <a:t>09.12.2019</a:t>
            </a:fld>
            <a:endParaRPr lang="de-DE" alt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4287E96-C740-4278-9ECA-F74A68CAA2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www.tu-ilmenau.de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13C80BD-8952-40EB-975E-2304315565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Seite </a:t>
            </a:r>
            <a:fld id="{D525FAA4-E78D-49D1-8901-2ECD88CEFED9}" type="slidenum">
              <a:rPr lang="de-DE" altLang="de-DE" smtClean="0"/>
              <a:pPr>
                <a:defRPr/>
              </a:pPr>
              <a:t>23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128498222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BBCEF31-571F-4913-81FE-21B32A40161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</p:spPr>
        <p:txBody>
          <a:bodyPr/>
          <a:lstStyle/>
          <a:p>
            <a:pPr>
              <a:defRPr/>
            </a:pPr>
            <a:fld id="{030B42F9-AA1B-4EDA-833C-D1C4F85693F9}" type="datetime1">
              <a:rPr lang="de-DE" altLang="de-DE" smtClean="0"/>
              <a:pPr>
                <a:defRPr/>
              </a:pPr>
              <a:t>09.12.2019</a:t>
            </a:fld>
            <a:endParaRPr lang="de-DE" altLang="de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8FF7B4D-4968-4177-8819-B4FF165627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</p:spPr>
        <p:txBody>
          <a:bodyPr/>
          <a:lstStyle/>
          <a:p>
            <a:pPr>
              <a:defRPr/>
            </a:pPr>
            <a:r>
              <a:rPr lang="de-DE" altLang="de-DE"/>
              <a:t>Seite </a:t>
            </a:r>
            <a:fld id="{A05926A2-DD0A-4796-8B5F-C531B71E305A}" type="slidenum">
              <a:rPr lang="de-DE" altLang="de-DE" smtClean="0"/>
              <a:pPr>
                <a:defRPr/>
              </a:pPr>
              <a:t>24</a:t>
            </a:fld>
            <a:endParaRPr lang="de-DE" altLang="de-DE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1D6BD47F-6912-4B90-9C6F-298BEE4732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49" y="332656"/>
            <a:ext cx="7886700" cy="1325563"/>
          </a:xfrm>
        </p:spPr>
        <p:txBody>
          <a:bodyPr/>
          <a:lstStyle/>
          <a:p>
            <a:r>
              <a:rPr lang="en-US"/>
              <a:t>The system developing</a:t>
            </a:r>
            <a:endParaRPr lang="de-DE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61A26A6-ABC5-4477-BF90-0F6C13325389}"/>
              </a:ext>
            </a:extLst>
          </p:cNvPr>
          <p:cNvSpPr txBox="1"/>
          <p:nvPr/>
        </p:nvSpPr>
        <p:spPr>
          <a:xfrm>
            <a:off x="3203848" y="5986946"/>
            <a:ext cx="2305439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/>
              <a:t>The system components diagram.</a:t>
            </a:r>
            <a:endParaRPr lang="de-DE" sz="1100"/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DE08D3D3-E8BB-4BBB-BCF3-9842421ADF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</p:spPr>
        <p:txBody>
          <a:bodyPr/>
          <a:lstStyle/>
          <a:p>
            <a:pPr>
              <a:defRPr/>
            </a:pPr>
            <a:r>
              <a:rPr lang="de-DE" altLang="de-DE"/>
              <a:t>www.tu-ilmenau.de</a:t>
            </a:r>
          </a:p>
        </p:txBody>
      </p:sp>
      <p:pic>
        <p:nvPicPr>
          <p:cNvPr id="12" name="Content Placeholder 11" descr="A screenshot of a cell phone&#10;&#10;Description automatically generated">
            <a:extLst>
              <a:ext uri="{FF2B5EF4-FFF2-40B4-BE49-F238E27FC236}">
                <a16:creationId xmlns:a16="http://schemas.microsoft.com/office/drawing/2014/main" id="{CEB4C863-D120-4834-AB33-23C206BDB14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4711" y="1527813"/>
            <a:ext cx="6394575" cy="4351338"/>
          </a:xfrm>
        </p:spPr>
      </p:pic>
    </p:spTree>
    <p:extLst>
      <p:ext uri="{BB962C8B-B14F-4D97-AF65-F5344CB8AC3E}">
        <p14:creationId xmlns:p14="http://schemas.microsoft.com/office/powerpoint/2010/main" val="288014505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ABD218-7064-4375-BE98-00D938965D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3827" y="568648"/>
            <a:ext cx="7674185" cy="975643"/>
          </a:xfrm>
        </p:spPr>
        <p:txBody>
          <a:bodyPr>
            <a:normAutofit/>
          </a:bodyPr>
          <a:lstStyle/>
          <a:p>
            <a:r>
              <a:rPr lang="en-US" sz="3200"/>
              <a:t>Load generation</a:t>
            </a:r>
            <a:endParaRPr lang="de-DE" sz="3200"/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C60139F7-5F86-4CDC-B0C3-521AB2CB5DA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116378" y="1987810"/>
            <a:ext cx="6911244" cy="4146744"/>
          </a:xfr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A77C36-5FCE-4332-879B-1E7F8AA6F25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</p:spPr>
        <p:txBody>
          <a:bodyPr/>
          <a:lstStyle/>
          <a:p>
            <a:pPr>
              <a:defRPr/>
            </a:pPr>
            <a:fld id="{81729331-3956-4DAF-AC44-8BC67C0390BA}" type="datetime1">
              <a:rPr lang="de-DE" altLang="de-DE" smtClean="0"/>
              <a:pPr>
                <a:defRPr/>
              </a:pPr>
              <a:t>09.12.2019</a:t>
            </a:fld>
            <a:endParaRPr lang="de-DE" altLang="de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CC171FF-16B7-46B8-AAB8-6D7B345896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</p:spPr>
        <p:txBody>
          <a:bodyPr/>
          <a:lstStyle/>
          <a:p>
            <a:pPr>
              <a:defRPr/>
            </a:pPr>
            <a:r>
              <a:rPr lang="de-DE" altLang="de-DE"/>
              <a:t>Seite </a:t>
            </a:r>
            <a:fld id="{E5226E23-D044-4D0C-889A-42E0B360FA86}" type="slidenum">
              <a:rPr lang="de-DE" altLang="de-DE" smtClean="0"/>
              <a:pPr>
                <a:defRPr/>
              </a:pPr>
              <a:t>25</a:t>
            </a:fld>
            <a:endParaRPr lang="de-DE" altLang="de-DE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7607FC1-B4F7-4112-AB71-B21C1A9A4851}"/>
              </a:ext>
            </a:extLst>
          </p:cNvPr>
          <p:cNvSpPr txBox="1"/>
          <p:nvPr/>
        </p:nvSpPr>
        <p:spPr>
          <a:xfrm>
            <a:off x="827584" y="1548779"/>
            <a:ext cx="64203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/>
              <a:t>Simulates a given amount of IoT devices.</a:t>
            </a:r>
            <a:endParaRPr lang="de-DE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F6E627F-BC59-4594-8E1D-F9C9EFAA41D3}"/>
              </a:ext>
            </a:extLst>
          </p:cNvPr>
          <p:cNvSpPr txBox="1"/>
          <p:nvPr/>
        </p:nvSpPr>
        <p:spPr>
          <a:xfrm>
            <a:off x="3351153" y="6094741"/>
            <a:ext cx="2441694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/>
              <a:t>Load generation sequence diagram.</a:t>
            </a:r>
            <a:endParaRPr lang="de-DE" sz="1100"/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10CC2672-01DA-4B69-86C4-6B453A62BA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</p:spPr>
        <p:txBody>
          <a:bodyPr/>
          <a:lstStyle/>
          <a:p>
            <a:pPr>
              <a:defRPr/>
            </a:pPr>
            <a:r>
              <a:rPr lang="de-DE" altLang="de-DE"/>
              <a:t>www.tu-ilmenau.de</a:t>
            </a:r>
          </a:p>
        </p:txBody>
      </p:sp>
    </p:spTree>
    <p:extLst>
      <p:ext uri="{BB962C8B-B14F-4D97-AF65-F5344CB8AC3E}">
        <p14:creationId xmlns:p14="http://schemas.microsoft.com/office/powerpoint/2010/main" val="348527866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5DFDB6-5D3D-4161-B6F1-5176279FA9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>
                <a:cs typeface="Arial"/>
              </a:rPr>
              <a:t>Silmulated IoT device</a:t>
            </a:r>
            <a:endParaRPr lang="en-GB"/>
          </a:p>
        </p:txBody>
      </p:sp>
      <p:pic>
        <p:nvPicPr>
          <p:cNvPr id="9" name="Picture 9" descr="A screenshot of a social media post&#10;&#10;Description generated with very high confidence">
            <a:extLst>
              <a:ext uri="{FF2B5EF4-FFF2-40B4-BE49-F238E27FC236}">
                <a16:creationId xmlns:a16="http://schemas.microsoft.com/office/drawing/2014/main" id="{71257A82-0411-44A8-9B63-7FDE9B71AED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27546" y="1765011"/>
            <a:ext cx="5256546" cy="3528725"/>
          </a:xfr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FDC6697-464C-4C46-8C2B-23321E4884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B86EC19B-13E7-48C8-B7B5-E9E0955442D1}" type="datetime1">
              <a:rPr lang="de-DE" altLang="de-DE" smtClean="0"/>
              <a:pPr>
                <a:defRPr/>
              </a:pPr>
              <a:t>09.12.2019</a:t>
            </a:fld>
            <a:endParaRPr lang="de-DE" alt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B178A37-11B4-411D-91EE-B585EDB9E4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www.tu-ilmenau.de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6E7AAF6-DE8C-476B-96FA-855DFF6FC3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Seite </a:t>
            </a:r>
            <a:fld id="{D525FAA4-E78D-49D1-8901-2ECD88CEFED9}" type="slidenum">
              <a:rPr lang="de-DE" altLang="de-DE" smtClean="0"/>
              <a:pPr>
                <a:defRPr/>
              </a:pPr>
              <a:t>26</a:t>
            </a:fld>
            <a:endParaRPr lang="de-DE" altLang="de-DE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659A081-8C60-4D7D-902D-FD4571962859}"/>
              </a:ext>
            </a:extLst>
          </p:cNvPr>
          <p:cNvSpPr txBox="1"/>
          <p:nvPr/>
        </p:nvSpPr>
        <p:spPr>
          <a:xfrm>
            <a:off x="5997286" y="1762991"/>
            <a:ext cx="2933699" cy="34163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GB"/>
              <a:t>Requests:</a:t>
            </a:r>
            <a:br>
              <a:rPr lang="en-GB" dirty="0"/>
            </a:br>
            <a:endParaRPr lang="en-GB" dirty="0">
              <a:cs typeface="Arial"/>
            </a:endParaRPr>
          </a:p>
          <a:p>
            <a:pPr marL="285750" indent="-285750">
              <a:buFont typeface="Wingdings"/>
              <a:buChar char="§"/>
            </a:pPr>
            <a:r>
              <a:rPr lang="en-GB">
                <a:cs typeface="Arial"/>
              </a:rPr>
              <a:t>POST – to save IoT device on the given host</a:t>
            </a:r>
            <a:br>
              <a:rPr lang="en-GB" dirty="0">
                <a:cs typeface="Arial"/>
              </a:rPr>
            </a:br>
            <a:endParaRPr lang="en-GB" dirty="0">
              <a:cs typeface="Arial"/>
            </a:endParaRPr>
          </a:p>
          <a:p>
            <a:pPr marL="285750" indent="-285750">
              <a:buFont typeface="Wingdings"/>
              <a:buChar char="§"/>
            </a:pPr>
            <a:r>
              <a:rPr lang="en-GB">
                <a:cs typeface="Arial"/>
              </a:rPr>
              <a:t>PUT – to update information about IoT device on the given host</a:t>
            </a:r>
            <a:br>
              <a:rPr lang="en-GB" dirty="0">
                <a:cs typeface="Arial"/>
              </a:rPr>
            </a:br>
            <a:endParaRPr lang="en-GB" dirty="0">
              <a:cs typeface="Arial"/>
            </a:endParaRPr>
          </a:p>
          <a:p>
            <a:pPr marL="285750" indent="-285750">
              <a:buFont typeface="Wingdings"/>
              <a:buChar char="§"/>
            </a:pPr>
            <a:r>
              <a:rPr lang="en-GB">
                <a:cs typeface="Arial"/>
              </a:rPr>
              <a:t>DELETE – to delete information about IoT device on the given host</a:t>
            </a:r>
            <a:endParaRPr lang="en-GB" dirty="0">
              <a:cs typeface="Arial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6E0C417-EAC9-488A-B105-D74684414A2F}"/>
              </a:ext>
            </a:extLst>
          </p:cNvPr>
          <p:cNvSpPr txBox="1"/>
          <p:nvPr/>
        </p:nvSpPr>
        <p:spPr>
          <a:xfrm>
            <a:off x="2087707" y="5360843"/>
            <a:ext cx="2743199" cy="2616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GB" sz="1100">
                <a:cs typeface="Arial"/>
              </a:rPr>
              <a:t>Simulated IoT device lifecycle SD.</a:t>
            </a:r>
          </a:p>
        </p:txBody>
      </p:sp>
    </p:spTree>
    <p:extLst>
      <p:ext uri="{BB962C8B-B14F-4D97-AF65-F5344CB8AC3E}">
        <p14:creationId xmlns:p14="http://schemas.microsoft.com/office/powerpoint/2010/main" val="261535061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77A783-248F-43BE-B8E6-CC8B3D22EB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Registration data model</a:t>
            </a:r>
            <a:endParaRPr lang="de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C791B0-6CEE-4C35-87C2-0D8A836631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91891" y="1690689"/>
            <a:ext cx="2938699" cy="4075883"/>
          </a:xfr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buFont typeface="Wingdings" panose="05000000000000000000" pitchFamily="2" charset="2"/>
              <a:buChar char="§"/>
            </a:pPr>
            <a:r>
              <a:rPr lang="en-US" sz="1800"/>
              <a:t>Simple session management</a:t>
            </a:r>
            <a:endParaRPr lang="en-US" sz="1800">
              <a:cs typeface="Arial"/>
            </a:endParaRPr>
          </a:p>
          <a:p>
            <a:pPr>
              <a:lnSpc>
                <a:spcPct val="100000"/>
              </a:lnSpc>
              <a:buFont typeface="Wingdings" panose="05000000000000000000" pitchFamily="2" charset="2"/>
              <a:buChar char="§"/>
            </a:pPr>
            <a:r>
              <a:rPr lang="en-US" sz="1800"/>
              <a:t>Contains a device description</a:t>
            </a:r>
            <a:endParaRPr lang="en-US" sz="1800">
              <a:cs typeface="Arial"/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1CF4F35-8C9D-4AD5-ADFA-2F8D00680F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B86EC19B-13E7-48C8-B7B5-E9E0955442D1}" type="datetime1">
              <a:rPr lang="de-DE" altLang="de-DE" smtClean="0"/>
              <a:pPr>
                <a:defRPr/>
              </a:pPr>
              <a:t>09.12.2019</a:t>
            </a:fld>
            <a:endParaRPr lang="de-DE" altLang="de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8EB9F5D-8DD2-448C-94C4-86332BC0F3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Seite </a:t>
            </a:r>
            <a:fld id="{D525FAA4-E78D-49D1-8901-2ECD88CEFED9}" type="slidenum">
              <a:rPr lang="de-DE" altLang="de-DE" smtClean="0"/>
              <a:pPr>
                <a:defRPr/>
              </a:pPr>
              <a:t>27</a:t>
            </a:fld>
            <a:endParaRPr lang="de-DE" altLang="de-DE"/>
          </a:p>
        </p:txBody>
      </p:sp>
      <p:pic>
        <p:nvPicPr>
          <p:cNvPr id="7" name="Content Placeholder 7" descr="A close up of a map&#10;&#10;Description automatically generated">
            <a:extLst>
              <a:ext uri="{FF2B5EF4-FFF2-40B4-BE49-F238E27FC236}">
                <a16:creationId xmlns:a16="http://schemas.microsoft.com/office/drawing/2014/main" id="{CA8EF724-1D92-432A-ACC4-7B5B588C1F6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650" y="1690689"/>
            <a:ext cx="5576650" cy="4075883"/>
          </a:xfrm>
          <a:prstGeom prst="rect">
            <a:avLst/>
          </a:prstGeom>
        </p:spPr>
      </p:pic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C4F8DD43-D180-4595-A213-26A4AEB8A2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</p:spPr>
        <p:txBody>
          <a:bodyPr/>
          <a:lstStyle/>
          <a:p>
            <a:pPr>
              <a:defRPr/>
            </a:pPr>
            <a:r>
              <a:rPr lang="de-DE" altLang="de-DE"/>
              <a:t>www.tu-ilmenau.de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6FE90B7-601C-4761-A87E-BD0AE1D024D1}"/>
              </a:ext>
            </a:extLst>
          </p:cNvPr>
          <p:cNvSpPr txBox="1"/>
          <p:nvPr/>
        </p:nvSpPr>
        <p:spPr>
          <a:xfrm>
            <a:off x="2135332" y="5832764"/>
            <a:ext cx="2743199" cy="2616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GB" sz="1100"/>
              <a:t>Registration data model diagram.</a:t>
            </a:r>
            <a:endParaRPr lang="en-US" sz="1100"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21840031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A71DDD-C691-4FFE-B786-37B4ECE561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>
                <a:cs typeface="Arial"/>
              </a:rPr>
              <a:t>Registration persistence service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6FB78E6-324D-41A6-ADB9-655FAC948F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B86EC19B-13E7-48C8-B7B5-E9E0955442D1}" type="datetime1">
              <a:rPr lang="de-DE" altLang="de-DE" smtClean="0"/>
              <a:pPr>
                <a:defRPr/>
              </a:pPr>
              <a:t>09.12.2019</a:t>
            </a:fld>
            <a:endParaRPr lang="de-DE" alt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600687C-F6B4-4999-81A0-AE1DDCF6F3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www.tu-ilmenau.de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D329C7-8FDB-4A72-AF1A-AFD7401530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Seite </a:t>
            </a:r>
            <a:fld id="{D525FAA4-E78D-49D1-8901-2ECD88CEFED9}" type="slidenum">
              <a:rPr lang="de-DE" altLang="de-DE" smtClean="0"/>
              <a:pPr>
                <a:defRPr/>
              </a:pPr>
              <a:t>28</a:t>
            </a:fld>
            <a:endParaRPr lang="de-DE" altLang="de-DE"/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72D307D6-75FD-4D78-AF01-7835CF2C143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825625"/>
            <a:ext cx="2613314" cy="2714770"/>
          </a:xfr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buFont typeface="Wingdings" panose="020B0604020202020204" pitchFamily="34" charset="0"/>
              <a:buChar char="§"/>
            </a:pPr>
            <a:r>
              <a:rPr lang="en-GB" sz="1800">
                <a:cs typeface="Arial"/>
              </a:rPr>
              <a:t>Processes device registration in the system.</a:t>
            </a:r>
            <a:endParaRPr lang="en-US">
              <a:cs typeface="Arial" panose="020B0604020202020204"/>
            </a:endParaRPr>
          </a:p>
          <a:p>
            <a:pPr>
              <a:lnSpc>
                <a:spcPct val="100000"/>
              </a:lnSpc>
              <a:buFont typeface="Wingdings" panose="020B0604020202020204" pitchFamily="34" charset="0"/>
              <a:buChar char="§"/>
            </a:pPr>
            <a:r>
              <a:rPr lang="en-GB" sz="1800">
                <a:cs typeface="Arial"/>
              </a:rPr>
              <a:t>Persists information about connected devices to the system.</a:t>
            </a:r>
          </a:p>
          <a:p>
            <a:pPr>
              <a:lnSpc>
                <a:spcPct val="100000"/>
              </a:lnSpc>
            </a:pPr>
            <a:endParaRPr lang="en-GB">
              <a:cs typeface="Arial"/>
            </a:endParaRPr>
          </a:p>
        </p:txBody>
      </p:sp>
      <p:pic>
        <p:nvPicPr>
          <p:cNvPr id="12" name="Picture 7" descr="A close up of a map&#10;&#10;Description generated with very high confidence">
            <a:extLst>
              <a:ext uri="{FF2B5EF4-FFF2-40B4-BE49-F238E27FC236}">
                <a16:creationId xmlns:a16="http://schemas.microsoft.com/office/drawing/2014/main" id="{D34DB80A-FD5A-4936-9A61-E4A815AC61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61517" y="1487921"/>
            <a:ext cx="5982376" cy="4134862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E0B1CAC2-D6BD-457D-B5E6-0756C0379CB3}"/>
              </a:ext>
            </a:extLst>
          </p:cNvPr>
          <p:cNvSpPr txBox="1"/>
          <p:nvPr/>
        </p:nvSpPr>
        <p:spPr>
          <a:xfrm>
            <a:off x="4681105" y="5616286"/>
            <a:ext cx="2743199" cy="2616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GB" sz="1100"/>
              <a:t>Registration sequence diagram.</a:t>
            </a:r>
            <a:endParaRPr lang="en-GB" sz="1100"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59030598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45E5C9-671E-4070-B6EF-E002DE5B5D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>
                <a:cs typeface="Arial"/>
              </a:rPr>
              <a:t>Alive devices model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A27464-C6F0-4E87-96C1-68FB411F64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68536" y="1747692"/>
            <a:ext cx="4509655" cy="4351338"/>
          </a:xfrm>
        </p:spPr>
        <p:txBody>
          <a:bodyPr vert="horz" lIns="91440" tIns="45720" rIns="91440" bIns="45720" rtlCol="0" anchor="t">
            <a:normAutofit/>
          </a:bodyPr>
          <a:lstStyle/>
          <a:p>
            <a:pPr>
              <a:buFont typeface="Wingdings" panose="020B0604020202020204" pitchFamily="34" charset="0"/>
              <a:buChar char="§"/>
            </a:pPr>
            <a:r>
              <a:rPr lang="en-GB" sz="1800">
                <a:cs typeface="Arial"/>
              </a:rPr>
              <a:t>Contains information about IoT devices current activity.</a:t>
            </a:r>
            <a:endParaRPr lang="en-US" sz="1800">
              <a:cs typeface="Arial"/>
            </a:endParaRPr>
          </a:p>
          <a:p>
            <a:endParaRPr lang="en-GB">
              <a:cs typeface="Arial"/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3000A7-93D7-4149-8E32-87761020C4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B86EC19B-13E7-48C8-B7B5-E9E0955442D1}" type="datetime1">
              <a:rPr lang="de-DE" altLang="de-DE" smtClean="0"/>
              <a:pPr>
                <a:defRPr/>
              </a:pPr>
              <a:t>09.12.2019</a:t>
            </a:fld>
            <a:endParaRPr lang="de-DE" alt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C3F7FA-28D8-4938-A895-B18582DDD5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www.tu-ilmenau.de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D658708-0B15-4B77-8BF0-AD8F665D66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Seite </a:t>
            </a:r>
            <a:fld id="{D525FAA4-E78D-49D1-8901-2ECD88CEFED9}" type="slidenum">
              <a:rPr lang="de-DE" altLang="de-DE" smtClean="0"/>
              <a:pPr>
                <a:defRPr/>
              </a:pPr>
              <a:t>29</a:t>
            </a:fld>
            <a:endParaRPr lang="de-DE" altLang="de-DE"/>
          </a:p>
        </p:txBody>
      </p:sp>
      <p:pic>
        <p:nvPicPr>
          <p:cNvPr id="7" name="Picture 7" descr="A screenshot of a cell phone&#10;&#10;Description generated with very high confidence">
            <a:extLst>
              <a:ext uri="{FF2B5EF4-FFF2-40B4-BE49-F238E27FC236}">
                <a16:creationId xmlns:a16="http://schemas.microsoft.com/office/drawing/2014/main" id="{4581934D-1F73-4E75-B2A2-815D8FB193B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7809" y="1748432"/>
            <a:ext cx="3254086" cy="3473706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6FB74315-C110-4882-8CAE-2057DD5B53E7}"/>
              </a:ext>
            </a:extLst>
          </p:cNvPr>
          <p:cNvSpPr txBox="1"/>
          <p:nvPr/>
        </p:nvSpPr>
        <p:spPr>
          <a:xfrm>
            <a:off x="1399310" y="5278581"/>
            <a:ext cx="2743199" cy="2616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GB" sz="1100"/>
              <a:t>Alive device model diagram.</a:t>
            </a:r>
            <a:endParaRPr lang="en-US" sz="1100"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30735264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3B00BA-CEC4-41FE-B2D9-FBB1D391B8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/>
              <a:t>Introduction</a:t>
            </a:r>
            <a:endParaRPr lang="de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C4DDB4F-A753-4486-B6A8-D2F40D1905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17D3DCC4-5E9F-4105-BDA8-3FF7B436911B}" type="datetime1">
              <a:rPr lang="de-DE" altLang="de-DE" smtClean="0"/>
              <a:pPr>
                <a:defRPr/>
              </a:pPr>
              <a:t>09.12.2019</a:t>
            </a:fld>
            <a:endParaRPr lang="de-DE" alt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FAF7BC8-3C96-42E9-9D93-E068A91B03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www.tu-ilmenau.de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B171586-D878-489F-9D07-09B3AE3465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Seite </a:t>
            </a:r>
            <a:fld id="{F43EC919-3ECF-4664-9EFC-29EBBC0EE2DF}" type="slidenum">
              <a:rPr lang="de-DE" altLang="de-DE" smtClean="0"/>
              <a:pPr>
                <a:defRPr/>
              </a:pPr>
              <a:t>3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51686967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711D80-BEBE-4021-AB1D-29888135EF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>
                <a:cs typeface="Arial"/>
              </a:rPr>
              <a:t>Alive devices service</a:t>
            </a:r>
            <a:endParaRPr lang="en-GB"/>
          </a:p>
        </p:txBody>
      </p:sp>
      <p:pic>
        <p:nvPicPr>
          <p:cNvPr id="7" name="Picture 7" descr="A screenshot of a cell phone&#10;&#10;Description generated with high confidence">
            <a:extLst>
              <a:ext uri="{FF2B5EF4-FFF2-40B4-BE49-F238E27FC236}">
                <a16:creationId xmlns:a16="http://schemas.microsoft.com/office/drawing/2014/main" id="{9A34FA16-BD88-4F1E-9162-B24C410B840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204378" y="1687080"/>
            <a:ext cx="5939109" cy="3684588"/>
          </a:xfr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D183C25-4803-48FA-82E8-724F5AE9EB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B86EC19B-13E7-48C8-B7B5-E9E0955442D1}" type="datetime1">
              <a:rPr lang="de-DE" altLang="de-DE" smtClean="0"/>
              <a:pPr>
                <a:defRPr/>
              </a:pPr>
              <a:t>09.12.2019</a:t>
            </a:fld>
            <a:endParaRPr lang="de-DE" alt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DD5EE4A-D660-4C8A-AE8A-AA0C725AEE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www.tu-ilmenau.de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282CF3B-9D00-4307-93BF-E06FB472C2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Seite </a:t>
            </a:r>
            <a:fld id="{D525FAA4-E78D-49D1-8901-2ECD88CEFED9}" type="slidenum">
              <a:rPr lang="de-DE" altLang="de-DE" smtClean="0"/>
              <a:pPr>
                <a:defRPr/>
              </a:pPr>
              <a:t>30</a:t>
            </a:fld>
            <a:endParaRPr lang="de-DE" altLang="de-DE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6376CAD-1036-4DAC-819E-AF7F3147CB2F}"/>
              </a:ext>
            </a:extLst>
          </p:cNvPr>
          <p:cNvSpPr txBox="1"/>
          <p:nvPr/>
        </p:nvSpPr>
        <p:spPr>
          <a:xfrm>
            <a:off x="524741" y="1858241"/>
            <a:ext cx="2725881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Wingdings"/>
              <a:buChar char="§"/>
            </a:pPr>
            <a:r>
              <a:rPr lang="en-GB">
                <a:cs typeface="Arial"/>
              </a:rPr>
              <a:t>Ensure alive device entity lifecycle</a:t>
            </a:r>
            <a:endParaRPr lang="en-GB" dirty="0">
              <a:cs typeface="Arial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1A50D39-AB1D-4469-A908-281FF95A4139}"/>
              </a:ext>
            </a:extLst>
          </p:cNvPr>
          <p:cNvSpPr txBox="1"/>
          <p:nvPr/>
        </p:nvSpPr>
        <p:spPr>
          <a:xfrm>
            <a:off x="5538354" y="5365173"/>
            <a:ext cx="2743199" cy="2616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GB" sz="1100"/>
              <a:t>Alive devices service SD.</a:t>
            </a:r>
            <a:endParaRPr lang="en-US" sz="1100"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39080712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F91513-13AC-49EF-AA80-BEAC28032F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Client-side LB</a:t>
            </a:r>
            <a:endParaRPr lang="de-DE"/>
          </a:p>
        </p:txBody>
      </p:sp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54291874-8A10-4EB2-AB78-42DE596E29B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543772" y="1556791"/>
            <a:ext cx="3744416" cy="3744416"/>
          </a:xfr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99CFF03-C391-473C-975C-14ECDD36A3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B86EC19B-13E7-48C8-B7B5-E9E0955442D1}" type="datetime1">
              <a:rPr lang="de-DE" altLang="de-DE" smtClean="0"/>
              <a:pPr>
                <a:defRPr/>
              </a:pPr>
              <a:t>09.12.2019</a:t>
            </a:fld>
            <a:endParaRPr lang="de-DE" alt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9E11016-5F8C-4549-8D97-BF55FA7EDE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www.tu-ilmenau.de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F9F60C0-DDFF-4729-A121-964DAD4AC7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Seite </a:t>
            </a:r>
            <a:fld id="{D525FAA4-E78D-49D1-8901-2ECD88CEFED9}" type="slidenum">
              <a:rPr lang="de-DE" altLang="de-DE" smtClean="0"/>
              <a:pPr>
                <a:defRPr/>
              </a:pPr>
              <a:t>31</a:t>
            </a:fld>
            <a:endParaRPr lang="de-DE" altLang="de-DE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A6471EC-CAF0-4EDC-BBA4-E2753AE591A6}"/>
              </a:ext>
            </a:extLst>
          </p:cNvPr>
          <p:cNvSpPr txBox="1"/>
          <p:nvPr/>
        </p:nvSpPr>
        <p:spPr>
          <a:xfrm>
            <a:off x="656506" y="2369735"/>
            <a:ext cx="3555454" cy="21185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/>
              <a:t>Each service knows about other service instances.</a:t>
            </a:r>
            <a:br>
              <a:rPr lang="en-US"/>
            </a:br>
            <a:endParaRPr lang="en-US"/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/>
              <a:t>Every service instance has to connect to service discovery.</a:t>
            </a:r>
            <a:endParaRPr lang="de-DE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2530F95-B2AC-40E3-98BC-0CEEC90180D4}"/>
              </a:ext>
            </a:extLst>
          </p:cNvPr>
          <p:cNvSpPr txBox="1"/>
          <p:nvPr/>
        </p:nvSpPr>
        <p:spPr>
          <a:xfrm>
            <a:off x="5632243" y="5503313"/>
            <a:ext cx="1651414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/>
              <a:t>Client-side LB diagram.</a:t>
            </a:r>
            <a:endParaRPr lang="de-DE" sz="1100"/>
          </a:p>
        </p:txBody>
      </p:sp>
    </p:spTree>
    <p:extLst>
      <p:ext uri="{BB962C8B-B14F-4D97-AF65-F5344CB8AC3E}">
        <p14:creationId xmlns:p14="http://schemas.microsoft.com/office/powerpoint/2010/main" val="654135474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BA8F77-5779-4B75-8F60-756E749634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</p:spPr>
        <p:txBody>
          <a:bodyPr/>
          <a:lstStyle/>
          <a:p>
            <a:r>
              <a:rPr lang="en-US"/>
              <a:t>Server-side LB</a:t>
            </a:r>
            <a:endParaRPr lang="de-DE"/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29224F53-BA53-4BCE-9105-664ABD311B9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552825" y="1690689"/>
            <a:ext cx="4962525" cy="3695700"/>
          </a:xfr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6660BEB-668E-42C6-A746-F37A965D919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</p:spPr>
        <p:txBody>
          <a:bodyPr/>
          <a:lstStyle/>
          <a:p>
            <a:pPr>
              <a:defRPr/>
            </a:pPr>
            <a:fld id="{B86EC19B-13E7-48C8-B7B5-E9E0955442D1}" type="datetime1">
              <a:rPr lang="de-DE" altLang="de-DE" smtClean="0"/>
              <a:pPr>
                <a:defRPr/>
              </a:pPr>
              <a:t>09.12.2019</a:t>
            </a:fld>
            <a:endParaRPr lang="de-DE" alt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CBDB4DB-F28B-4355-BB1F-14940D9CEA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</p:spPr>
        <p:txBody>
          <a:bodyPr/>
          <a:lstStyle/>
          <a:p>
            <a:pPr>
              <a:defRPr/>
            </a:pPr>
            <a:r>
              <a:rPr lang="de-DE" altLang="de-DE"/>
              <a:t>www.tu-ilmenau.de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A272D22-93B4-4F4A-AA09-4165A308B7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</p:spPr>
        <p:txBody>
          <a:bodyPr/>
          <a:lstStyle/>
          <a:p>
            <a:pPr>
              <a:defRPr/>
            </a:pPr>
            <a:r>
              <a:rPr lang="de-DE" altLang="de-DE"/>
              <a:t>Seite </a:t>
            </a:r>
            <a:fld id="{D525FAA4-E78D-49D1-8901-2ECD88CEFED9}" type="slidenum">
              <a:rPr lang="de-DE" altLang="de-DE" smtClean="0"/>
              <a:pPr>
                <a:defRPr/>
              </a:pPr>
              <a:t>32</a:t>
            </a:fld>
            <a:endParaRPr lang="de-DE" altLang="de-DE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FA5DDBE-AA30-41FE-9B27-FFDC9FD6D494}"/>
              </a:ext>
            </a:extLst>
          </p:cNvPr>
          <p:cNvSpPr txBox="1"/>
          <p:nvPr/>
        </p:nvSpPr>
        <p:spPr>
          <a:xfrm>
            <a:off x="467544" y="2060848"/>
            <a:ext cx="2880320" cy="29495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/>
              <a:t>Each service instance knows only URI of requesting service</a:t>
            </a:r>
            <a:br>
              <a:rPr lang="en-US"/>
            </a:br>
            <a:endParaRPr lang="en-US"/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/>
              <a:t>Every service instance has to connect to proxy/gateway service.</a:t>
            </a:r>
            <a:endParaRPr lang="de-DE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FECF31F-4029-4155-AF95-18A8653507D4}"/>
              </a:ext>
            </a:extLst>
          </p:cNvPr>
          <p:cNvSpPr txBox="1"/>
          <p:nvPr/>
        </p:nvSpPr>
        <p:spPr>
          <a:xfrm>
            <a:off x="5508104" y="5609760"/>
            <a:ext cx="1704313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/>
              <a:t>Server-side LB diagram.</a:t>
            </a:r>
            <a:endParaRPr lang="de-DE" sz="1100"/>
          </a:p>
        </p:txBody>
      </p:sp>
    </p:spTree>
    <p:extLst>
      <p:ext uri="{BB962C8B-B14F-4D97-AF65-F5344CB8AC3E}">
        <p14:creationId xmlns:p14="http://schemas.microsoft.com/office/powerpoint/2010/main" val="334990039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A6A3F5-4770-49BD-A8F8-10B698B209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825625"/>
            <a:ext cx="8263830" cy="4351338"/>
          </a:xfrm>
        </p:spPr>
        <p:txBody>
          <a:bodyPr/>
          <a:lstStyle/>
          <a:p>
            <a:pPr>
              <a:buFont typeface="Wingdings" panose="05000000000000000000" pitchFamily="2" charset="2"/>
              <a:buChar char="§"/>
            </a:pPr>
            <a:r>
              <a:rPr lang="en-US" dirty="0"/>
              <a:t>To measure response time we used </a:t>
            </a:r>
            <a:r>
              <a:rPr lang="en-US" i="1" dirty="0"/>
              <a:t>distributed tracing </a:t>
            </a:r>
            <a:r>
              <a:rPr lang="en-US" dirty="0"/>
              <a:t>system.</a:t>
            </a:r>
            <a:br>
              <a:rPr lang="en-US" dirty="0"/>
            </a:br>
            <a:endParaRPr lang="en-US" dirty="0"/>
          </a:p>
          <a:p>
            <a:pPr>
              <a:buFont typeface="Wingdings" panose="05000000000000000000" pitchFamily="2" charset="2"/>
              <a:buChar char="§"/>
            </a:pPr>
            <a:r>
              <a:rPr lang="en-US" dirty="0"/>
              <a:t>We stored trace logs in </a:t>
            </a:r>
            <a:r>
              <a:rPr lang="en-US" i="1" dirty="0"/>
              <a:t>document-oriented</a:t>
            </a:r>
            <a:r>
              <a:rPr lang="en-US" dirty="0"/>
              <a:t> DB.</a:t>
            </a:r>
            <a:br>
              <a:rPr lang="en-US" dirty="0"/>
            </a:br>
            <a:endParaRPr lang="en-US" dirty="0"/>
          </a:p>
          <a:p>
            <a:pPr>
              <a:buFont typeface="Wingdings" panose="05000000000000000000" pitchFamily="2" charset="2"/>
              <a:buChar char="§"/>
            </a:pPr>
            <a:r>
              <a:rPr lang="en-US" dirty="0"/>
              <a:t>We used Elasticsearch engine to retrieve and analyze logs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8EB7A4C-0BD7-474C-BD18-7E583760D21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</p:spPr>
        <p:txBody>
          <a:bodyPr/>
          <a:lstStyle/>
          <a:p>
            <a:pPr>
              <a:defRPr/>
            </a:pPr>
            <a:fld id="{030B42F9-AA1B-4EDA-833C-D1C4F85693F9}" type="datetime1">
              <a:rPr lang="de-DE" altLang="de-DE" smtClean="0"/>
              <a:pPr>
                <a:defRPr/>
              </a:pPr>
              <a:t>09.12.2019</a:t>
            </a:fld>
            <a:endParaRPr lang="de-DE" altLang="de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5F38DE0-20C8-4B7C-8F0E-65853E34C9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</p:spPr>
        <p:txBody>
          <a:bodyPr/>
          <a:lstStyle/>
          <a:p>
            <a:pPr>
              <a:defRPr/>
            </a:pPr>
            <a:r>
              <a:rPr lang="de-DE" altLang="de-DE"/>
              <a:t>Seite </a:t>
            </a:r>
            <a:fld id="{A05926A2-DD0A-4796-8B5F-C531B71E305A}" type="slidenum">
              <a:rPr lang="de-DE" altLang="de-DE" smtClean="0"/>
              <a:pPr>
                <a:defRPr/>
              </a:pPr>
              <a:t>33</a:t>
            </a:fld>
            <a:endParaRPr lang="de-DE" altLang="de-DE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27C504EA-8BFF-4308-8954-CB6385188866}"/>
              </a:ext>
            </a:extLst>
          </p:cNvPr>
          <p:cNvSpPr txBox="1">
            <a:spLocks/>
          </p:cNvSpPr>
          <p:nvPr/>
        </p:nvSpPr>
        <p:spPr>
          <a:xfrm>
            <a:off x="628650" y="344338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Measuring system</a:t>
            </a:r>
            <a:endParaRPr lang="de-DE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0725C10B-26E1-4773-96D1-1BF95C904B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</p:spPr>
        <p:txBody>
          <a:bodyPr/>
          <a:lstStyle/>
          <a:p>
            <a:pPr>
              <a:defRPr/>
            </a:pPr>
            <a:r>
              <a:rPr lang="de-DE" altLang="de-DE"/>
              <a:t>www.tu-ilmenau.de</a:t>
            </a:r>
          </a:p>
        </p:txBody>
      </p:sp>
    </p:spTree>
    <p:extLst>
      <p:ext uri="{BB962C8B-B14F-4D97-AF65-F5344CB8AC3E}">
        <p14:creationId xmlns:p14="http://schemas.microsoft.com/office/powerpoint/2010/main" val="3882136102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94AD69-96CB-4924-846B-56F7C4AF04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Measuring system</a:t>
            </a:r>
            <a:endParaRPr lang="de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6FD6700-CB0C-4451-A106-DDC7458C5B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B86EC19B-13E7-48C8-B7B5-E9E0955442D1}" type="datetime1">
              <a:rPr lang="de-DE" altLang="de-DE" smtClean="0"/>
              <a:pPr>
                <a:defRPr/>
              </a:pPr>
              <a:t>09.12.2019</a:t>
            </a:fld>
            <a:endParaRPr lang="de-DE" alt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542994B-96AD-4AC3-9460-0AAA0E2B27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www.tu-ilmenau.de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A3A3E1A-1CCC-4C4C-8C1B-C7B9226ACD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Seite </a:t>
            </a:r>
            <a:fld id="{D525FAA4-E78D-49D1-8901-2ECD88CEFED9}" type="slidenum">
              <a:rPr lang="de-DE" altLang="de-DE" smtClean="0"/>
              <a:pPr>
                <a:defRPr/>
              </a:pPr>
              <a:t>34</a:t>
            </a:fld>
            <a:endParaRPr lang="de-DE" altLang="de-DE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F099BE23-C24F-42B5-ABE6-1D3C81AAB53A}"/>
              </a:ext>
            </a:extLst>
          </p:cNvPr>
          <p:cNvSpPr txBox="1"/>
          <p:nvPr/>
        </p:nvSpPr>
        <p:spPr>
          <a:xfrm>
            <a:off x="3909445" y="5282256"/>
            <a:ext cx="1914307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/>
              <a:t>Measuring system diagram.</a:t>
            </a:r>
            <a:endParaRPr lang="de-DE" sz="1100" dirty="0"/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1FEC5AB1-2DCE-4534-BDB9-A89C53C49EC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421313" y="1706740"/>
            <a:ext cx="6301374" cy="3559444"/>
          </a:xfrm>
        </p:spPr>
      </p:pic>
    </p:spTree>
    <p:extLst>
      <p:ext uri="{BB962C8B-B14F-4D97-AF65-F5344CB8AC3E}">
        <p14:creationId xmlns:p14="http://schemas.microsoft.com/office/powerpoint/2010/main" val="1870750886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94AD69-96CB-4924-846B-56F7C4AF04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Measuring system</a:t>
            </a:r>
            <a:endParaRPr lang="de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6FD6700-CB0C-4451-A106-DDC7458C5B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B86EC19B-13E7-48C8-B7B5-E9E0955442D1}" type="datetime1">
              <a:rPr lang="de-DE" altLang="de-DE" smtClean="0"/>
              <a:pPr>
                <a:defRPr/>
              </a:pPr>
              <a:t>09.12.2019</a:t>
            </a:fld>
            <a:endParaRPr lang="de-DE" alt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542994B-96AD-4AC3-9460-0AAA0E2B27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www.tu-ilmenau.de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A3A3E1A-1CCC-4C4C-8C1B-C7B9226ACD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Seite </a:t>
            </a:r>
            <a:fld id="{D525FAA4-E78D-49D1-8901-2ECD88CEFED9}" type="slidenum">
              <a:rPr lang="de-DE" altLang="de-DE" smtClean="0"/>
              <a:pPr>
                <a:defRPr/>
              </a:pPr>
              <a:t>35</a:t>
            </a:fld>
            <a:endParaRPr lang="de-DE" altLang="de-DE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F099BE23-C24F-42B5-ABE6-1D3C81AAB53A}"/>
              </a:ext>
            </a:extLst>
          </p:cNvPr>
          <p:cNvSpPr txBox="1"/>
          <p:nvPr/>
        </p:nvSpPr>
        <p:spPr>
          <a:xfrm>
            <a:off x="5157896" y="5313303"/>
            <a:ext cx="2638864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/>
              <a:t>Span child-parent relationship diagram.</a:t>
            </a:r>
            <a:endParaRPr lang="de-DE" sz="1100" dirty="0"/>
          </a:p>
        </p:txBody>
      </p:sp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D0A22B40-0308-4143-A16A-6E7C0B7DC00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14254" y="1690689"/>
            <a:ext cx="5601592" cy="3364397"/>
          </a:xfr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6F61963B-C4A0-4FCB-A71D-EFCDEE780B60}"/>
              </a:ext>
            </a:extLst>
          </p:cNvPr>
          <p:cNvSpPr txBox="1"/>
          <p:nvPr/>
        </p:nvSpPr>
        <p:spPr>
          <a:xfrm>
            <a:off x="628650" y="2056002"/>
            <a:ext cx="2685604" cy="37805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dirty="0"/>
              <a:t>Each span contains: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dirty="0"/>
              <a:t>Its ID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dirty="0"/>
              <a:t>Trace ID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dirty="0"/>
              <a:t>Parent ID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dirty="0"/>
              <a:t>Timestamp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dirty="0"/>
              <a:t>Duration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dirty="0"/>
              <a:t>Endpoint info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dirty="0"/>
              <a:t>Custom Tags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5557995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8B0DE9-0F3C-441C-9059-A6C844F422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/>
              <a:t>Results</a:t>
            </a:r>
            <a:endParaRPr lang="de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F46B829-DBBF-45EF-9F6A-1A84A85E82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17D3DCC4-5E9F-4105-BDA8-3FF7B436911B}" type="datetime1">
              <a:rPr lang="de-DE" altLang="de-DE" smtClean="0"/>
              <a:pPr>
                <a:defRPr/>
              </a:pPr>
              <a:t>09.12.2019</a:t>
            </a:fld>
            <a:endParaRPr lang="de-DE" alt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0D21692-5627-4935-8B6F-41F6F07B52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www.tu-ilmenau.de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5EFF074-A43C-42D8-96F6-ADD55FF439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Seite </a:t>
            </a:r>
            <a:fld id="{F43EC919-3ECF-4664-9EFC-29EBBC0EE2DF}" type="slidenum">
              <a:rPr lang="de-DE" altLang="de-DE" smtClean="0"/>
              <a:pPr>
                <a:defRPr/>
              </a:pPr>
              <a:t>36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1022992558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622A20-11C6-43CB-BDB2-6952051C0B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3568" y="423633"/>
            <a:ext cx="5487541" cy="860243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3300"/>
              <a:t>Interconnection comparison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9AEA33-3D67-4E86-99E7-CF54207BA57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83568" y="2060848"/>
            <a:ext cx="2520280" cy="3856229"/>
          </a:xfrm>
        </p:spPr>
        <p:txBody>
          <a:bodyPr vert="horz" lIns="91440" tIns="45720" rIns="91440" bIns="45720" rtlCol="0" anchor="t">
            <a:normAutofit/>
          </a:bodyPr>
          <a:lstStyle/>
          <a:p>
            <a:pPr>
              <a:buFont typeface="Wingdings 2" panose="05020102010507070707" pitchFamily="18" charset="2"/>
              <a:buChar char=""/>
            </a:pPr>
            <a:r>
              <a:rPr lang="en-US" sz="1600"/>
              <a:t> RabbitMQ provides the lowest response time of less than 1 millisecond.</a:t>
            </a:r>
            <a:br>
              <a:rPr lang="en-US" sz="1600"/>
            </a:br>
            <a:endParaRPr lang="en-US" sz="1600"/>
          </a:p>
          <a:p>
            <a:pPr algn="l">
              <a:buFont typeface="Wingdings 2" panose="05020102010507070707" pitchFamily="18" charset="2"/>
              <a:buChar char=""/>
            </a:pPr>
            <a:r>
              <a:rPr lang="en-US" sz="1600"/>
              <a:t> Async. HTTP provides the highest response time,  a bit higher 70 milliseconds.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8F6D99C-8E41-43FA-87A9-569B4FC0A1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918725" y="6400800"/>
            <a:ext cx="789381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spcAft>
                <a:spcPts val="600"/>
              </a:spcAft>
              <a:defRPr/>
            </a:pPr>
            <a:r>
              <a:rPr lang="en-US" altLang="de-DE">
                <a:solidFill>
                  <a:schemeClr val="accent2"/>
                </a:solidFill>
              </a:rPr>
              <a:t>Seite </a:t>
            </a:r>
            <a:fld id="{2766391E-7A8A-4CBD-8894-59A4A9DE8ACB}" type="slidenum">
              <a:rPr lang="en-US" altLang="de-DE" smtClean="0">
                <a:solidFill>
                  <a:schemeClr val="accent2"/>
                </a:solidFill>
              </a:rPr>
              <a:pPr defTabSz="914400">
                <a:spcAft>
                  <a:spcPts val="600"/>
                </a:spcAft>
                <a:defRPr/>
              </a:pPr>
              <a:t>37</a:t>
            </a:fld>
            <a:endParaRPr lang="en-US" altLang="de-DE">
              <a:solidFill>
                <a:schemeClr val="accent2"/>
              </a:solidFill>
            </a:endParaRPr>
          </a:p>
        </p:txBody>
      </p:sp>
      <p:sp>
        <p:nvSpPr>
          <p:cNvPr id="9" name="Date Placeholder 4">
            <a:extLst>
              <a:ext uri="{FF2B5EF4-FFF2-40B4-BE49-F238E27FC236}">
                <a16:creationId xmlns:a16="http://schemas.microsoft.com/office/drawing/2014/main" id="{014C4612-856C-4B7A-879F-E11C2F2ADA0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933801" cy="365125"/>
          </a:xfrm>
        </p:spPr>
        <p:txBody>
          <a:bodyPr/>
          <a:lstStyle/>
          <a:p>
            <a:pPr>
              <a:defRPr/>
            </a:pPr>
            <a:fld id="{D10FF841-F359-43F6-AD42-36850103B7BA}" type="datetime1">
              <a:rPr lang="de-DE" altLang="de-DE" smtClean="0"/>
              <a:pPr>
                <a:defRPr/>
              </a:pPr>
              <a:t>09.12.2019</a:t>
            </a:fld>
            <a:endParaRPr lang="de-DE" altLang="de-DE"/>
          </a:p>
        </p:txBody>
      </p:sp>
      <p:pic>
        <p:nvPicPr>
          <p:cNvPr id="11" name="Content Placeholder 10" descr="A screenshot of a cell phone&#10;&#10;Description automatically generated">
            <a:extLst>
              <a:ext uri="{FF2B5EF4-FFF2-40B4-BE49-F238E27FC236}">
                <a16:creationId xmlns:a16="http://schemas.microsoft.com/office/drawing/2014/main" id="{11293544-DF66-4C97-9098-3B11274E0B6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78696" y="1652681"/>
            <a:ext cx="5038242" cy="3856229"/>
          </a:xfrm>
        </p:spPr>
      </p:pic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E9063AF4-6ACE-44AA-B324-A224B48F9F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</p:spPr>
        <p:txBody>
          <a:bodyPr/>
          <a:lstStyle/>
          <a:p>
            <a:pPr>
              <a:defRPr/>
            </a:pPr>
            <a:r>
              <a:rPr lang="de-DE" altLang="de-DE"/>
              <a:t>www.tu-ilmenau.de</a:t>
            </a:r>
          </a:p>
        </p:txBody>
      </p:sp>
    </p:spTree>
    <p:extLst>
      <p:ext uri="{BB962C8B-B14F-4D97-AF65-F5344CB8AC3E}">
        <p14:creationId xmlns:p14="http://schemas.microsoft.com/office/powerpoint/2010/main" val="3251384285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D3A9AAF-86D6-4BDB-8A2B-047B9CD451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918725" y="6400800"/>
            <a:ext cx="789381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  <a:defRPr/>
            </a:pPr>
            <a:r>
              <a:rPr lang="de-DE" altLang="de-DE"/>
              <a:t>Seite </a:t>
            </a:r>
            <a:fld id="{E5226E23-D044-4D0C-889A-42E0B360FA86}" type="slidenum">
              <a:rPr lang="de-DE" altLang="de-DE" smtClean="0"/>
              <a:pPr>
                <a:spcAft>
                  <a:spcPts val="600"/>
                </a:spcAft>
                <a:defRPr/>
              </a:pPr>
              <a:t>38</a:t>
            </a:fld>
            <a:endParaRPr lang="de-DE" altLang="de-DE"/>
          </a:p>
        </p:txBody>
      </p:sp>
      <p:sp>
        <p:nvSpPr>
          <p:cNvPr id="9" name="Date Placeholder 4">
            <a:extLst>
              <a:ext uri="{FF2B5EF4-FFF2-40B4-BE49-F238E27FC236}">
                <a16:creationId xmlns:a16="http://schemas.microsoft.com/office/drawing/2014/main" id="{C707DC6F-E182-470A-AA96-94F2B72E88E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933801" cy="365125"/>
          </a:xfrm>
        </p:spPr>
        <p:txBody>
          <a:bodyPr/>
          <a:lstStyle/>
          <a:p>
            <a:pPr>
              <a:defRPr/>
            </a:pPr>
            <a:fld id="{D10FF841-F359-43F6-AD42-36850103B7BA}" type="datetime1">
              <a:rPr lang="de-DE" altLang="de-DE" smtClean="0"/>
              <a:pPr>
                <a:defRPr/>
              </a:pPr>
              <a:t>09.12.2019</a:t>
            </a:fld>
            <a:endParaRPr lang="de-DE" altLang="de-DE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C6C7B05F-8DDC-4EDB-AD7D-3B045352879A}"/>
              </a:ext>
            </a:extLst>
          </p:cNvPr>
          <p:cNvSpPr txBox="1">
            <a:spLocks/>
          </p:cNvSpPr>
          <p:nvPr/>
        </p:nvSpPr>
        <p:spPr>
          <a:xfrm>
            <a:off x="683568" y="423633"/>
            <a:ext cx="6912768" cy="86024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/>
              <a:t>Transaction duration by service</a:t>
            </a:r>
            <a:endParaRPr lang="en-US"/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E8585B75-7B0F-484C-9540-FD7C7D935BF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0038" y="1743273"/>
            <a:ext cx="2889834" cy="3856229"/>
          </a:xfrm>
        </p:spPr>
        <p:txBody>
          <a:bodyPr anchor="t">
            <a:noAutofit/>
          </a:bodyPr>
          <a:lstStyle/>
          <a:p>
            <a:pPr>
              <a:buFont typeface="Wingdings" panose="05000000000000000000" pitchFamily="2" charset="2"/>
              <a:buChar char="§"/>
            </a:pPr>
            <a:r>
              <a:rPr lang="en-US" sz="1800"/>
              <a:t>gRPC interconnection provides lowest transaction duration time of persistence services.</a:t>
            </a:r>
            <a:br>
              <a:rPr lang="en-US" sz="1800"/>
            </a:br>
            <a:endParaRPr lang="en-US" sz="1800"/>
          </a:p>
          <a:p>
            <a:r>
              <a:rPr lang="en-US" sz="1800"/>
              <a:t>RabbitMQ provides the lowest transaction duration time of non-persistence services.</a:t>
            </a:r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BB39B095-FA4E-48FF-AA35-AB2DEEE477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</p:spPr>
        <p:txBody>
          <a:bodyPr/>
          <a:lstStyle/>
          <a:p>
            <a:pPr>
              <a:defRPr/>
            </a:pPr>
            <a:r>
              <a:rPr lang="de-DE" altLang="de-DE"/>
              <a:t>www.tu-ilmenau.de</a:t>
            </a:r>
          </a:p>
        </p:txBody>
      </p:sp>
      <p:pic>
        <p:nvPicPr>
          <p:cNvPr id="3" name="Picture 2" descr="A screenshot of a cell phone&#10;&#10;Description automatically generated">
            <a:extLst>
              <a:ext uri="{FF2B5EF4-FFF2-40B4-BE49-F238E27FC236}">
                <a16:creationId xmlns:a16="http://schemas.microsoft.com/office/drawing/2014/main" id="{2967BAAD-ACBE-463B-A004-F2648DB467F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27767" y="1373731"/>
            <a:ext cx="5703813" cy="43944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6345855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1ECCD18-6AC8-4107-9491-6C952D3AD7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918725" y="6400800"/>
            <a:ext cx="789381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  <a:defRPr/>
            </a:pPr>
            <a:r>
              <a:rPr lang="de-DE" altLang="de-DE"/>
              <a:t>Seite </a:t>
            </a:r>
            <a:fld id="{E5226E23-D044-4D0C-889A-42E0B360FA86}" type="slidenum">
              <a:rPr lang="de-DE" altLang="de-DE" smtClean="0"/>
              <a:pPr>
                <a:spcAft>
                  <a:spcPts val="600"/>
                </a:spcAft>
                <a:defRPr/>
              </a:pPr>
              <a:t>39</a:t>
            </a:fld>
            <a:endParaRPr lang="de-DE" altLang="de-DE"/>
          </a:p>
        </p:txBody>
      </p:sp>
      <p:sp>
        <p:nvSpPr>
          <p:cNvPr id="9" name="Date Placeholder 4">
            <a:extLst>
              <a:ext uri="{FF2B5EF4-FFF2-40B4-BE49-F238E27FC236}">
                <a16:creationId xmlns:a16="http://schemas.microsoft.com/office/drawing/2014/main" id="{A7825B99-3B27-4CEC-BB19-C861BD773B2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933801" cy="365125"/>
          </a:xfrm>
        </p:spPr>
        <p:txBody>
          <a:bodyPr/>
          <a:lstStyle/>
          <a:p>
            <a:pPr>
              <a:defRPr/>
            </a:pPr>
            <a:fld id="{D10FF841-F359-43F6-AD42-36850103B7BA}" type="datetime1">
              <a:rPr lang="de-DE" altLang="de-DE" smtClean="0"/>
              <a:pPr>
                <a:defRPr/>
              </a:pPr>
              <a:t>09.12.2019</a:t>
            </a:fld>
            <a:endParaRPr lang="de-DE" altLang="de-DE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1D306EBA-B65A-408E-8822-1CD9522A8562}"/>
              </a:ext>
            </a:extLst>
          </p:cNvPr>
          <p:cNvSpPr txBox="1">
            <a:spLocks/>
          </p:cNvSpPr>
          <p:nvPr/>
        </p:nvSpPr>
        <p:spPr>
          <a:xfrm>
            <a:off x="683568" y="423633"/>
            <a:ext cx="7848872" cy="860243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2500"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/>
              <a:t>Load balancing strategies comparison</a:t>
            </a:r>
            <a:endParaRPr lang="en-US"/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EA3D5852-CF4B-4067-A0A3-C4006395C6F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4107" y="1735526"/>
            <a:ext cx="2591749" cy="3856229"/>
          </a:xfrm>
        </p:spPr>
        <p:txBody>
          <a:bodyPr anchor="t">
            <a:normAutofit/>
          </a:bodyPr>
          <a:lstStyle/>
          <a:p>
            <a:pPr>
              <a:buFont typeface="Wingdings" panose="05000000000000000000" pitchFamily="2" charset="2"/>
              <a:buChar char="§"/>
            </a:pPr>
            <a:r>
              <a:rPr lang="en-US" sz="1600"/>
              <a:t>Client-side LB strategy provides about 10% less a system response time, scaling persistency services.</a:t>
            </a:r>
            <a:br>
              <a:rPr lang="en-US" sz="1600"/>
            </a:br>
            <a:endParaRPr lang="en-US" sz="1600"/>
          </a:p>
          <a:p>
            <a:pPr>
              <a:buFont typeface="Wingdings" panose="05000000000000000000" pitchFamily="2" charset="2"/>
              <a:buChar char="§"/>
            </a:pPr>
            <a:r>
              <a:rPr lang="en-US" sz="1600"/>
              <a:t>Server-side LB strategy improves the system response by almost the same amount but by scaling edge service.</a:t>
            </a:r>
          </a:p>
        </p:txBody>
      </p:sp>
      <p:sp>
        <p:nvSpPr>
          <p:cNvPr id="13" name="Footer Placeholder 4">
            <a:extLst>
              <a:ext uri="{FF2B5EF4-FFF2-40B4-BE49-F238E27FC236}">
                <a16:creationId xmlns:a16="http://schemas.microsoft.com/office/drawing/2014/main" id="{9A67264B-37C9-4ED2-A7A8-CD5B68A711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</p:spPr>
        <p:txBody>
          <a:bodyPr/>
          <a:lstStyle/>
          <a:p>
            <a:pPr>
              <a:defRPr/>
            </a:pPr>
            <a:r>
              <a:rPr lang="de-DE" altLang="de-DE"/>
              <a:t>www.tu-ilmenau.de</a:t>
            </a:r>
          </a:p>
        </p:txBody>
      </p:sp>
      <p:pic>
        <p:nvPicPr>
          <p:cNvPr id="3" name="Picture 2" descr="A screenshot of a cell phone&#10;&#10;Description automatically generated">
            <a:extLst>
              <a:ext uri="{FF2B5EF4-FFF2-40B4-BE49-F238E27FC236}">
                <a16:creationId xmlns:a16="http://schemas.microsoft.com/office/drawing/2014/main" id="{F70D5822-D324-4690-A9C1-D54EB31D560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91180" y="1525781"/>
            <a:ext cx="5652820" cy="43257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218757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4ACA1A-0736-4B2A-969B-FC1BFE4BEE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The Internet of Things</a:t>
            </a:r>
            <a:endParaRPr lang="de-DE"/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C93EBF32-AA48-420B-A4F2-EA6FF86EDF2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61763" y="1605955"/>
            <a:ext cx="5248275" cy="4010025"/>
          </a:xfr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6799667-135D-4128-90B3-D21BC81E87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B86EC19B-13E7-48C8-B7B5-E9E0955442D1}" type="datetime1">
              <a:rPr lang="de-DE" altLang="de-DE" smtClean="0"/>
              <a:pPr>
                <a:defRPr/>
              </a:pPr>
              <a:t>09.12.2019</a:t>
            </a:fld>
            <a:endParaRPr lang="de-DE" alt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2C180D-E196-40DA-B0B2-9B67A7A286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www.tu-ilmenau.de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D145918-2718-47CE-9637-B026787BD7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Seite </a:t>
            </a:r>
            <a:fld id="{D525FAA4-E78D-49D1-8901-2ECD88CEFED9}" type="slidenum">
              <a:rPr lang="de-DE" altLang="de-DE" smtClean="0"/>
              <a:pPr>
                <a:defRPr/>
              </a:pPr>
              <a:t>4</a:t>
            </a:fld>
            <a:endParaRPr lang="de-DE" altLang="de-DE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92499C3-FC16-4E96-B9AF-97054A5305A5}"/>
              </a:ext>
            </a:extLst>
          </p:cNvPr>
          <p:cNvSpPr txBox="1"/>
          <p:nvPr/>
        </p:nvSpPr>
        <p:spPr>
          <a:xfrm>
            <a:off x="2650257" y="5724555"/>
            <a:ext cx="1749197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/>
              <a:t>IoT architecture diagram.</a:t>
            </a:r>
            <a:endParaRPr lang="de-DE" sz="110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18DBD3D-16AD-4A13-A900-FA09D7234480}"/>
              </a:ext>
            </a:extLst>
          </p:cNvPr>
          <p:cNvSpPr txBox="1"/>
          <p:nvPr/>
        </p:nvSpPr>
        <p:spPr>
          <a:xfrm>
            <a:off x="5580112" y="1918647"/>
            <a:ext cx="3384376" cy="30008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dirty="0"/>
              <a:t>IoT architecture elements: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de-DE" sz="1600" i="1" u="sng" dirty="0"/>
              <a:t>Gateway</a:t>
            </a:r>
            <a:r>
              <a:rPr lang="de-DE" sz="1600" dirty="0"/>
              <a:t> </a:t>
            </a:r>
            <a:r>
              <a:rPr lang="en-US" sz="1600" dirty="0"/>
              <a:t>collects and transports IoT devices data.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1600" i="1" u="sng" dirty="0"/>
              <a:t>DPS</a:t>
            </a:r>
            <a:r>
              <a:rPr lang="en-US" sz="1600" dirty="0"/>
              <a:t> is the main data processing part.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1600" i="1" u="sng" dirty="0"/>
              <a:t>GUI</a:t>
            </a:r>
            <a:r>
              <a:rPr lang="en-US" sz="1600" dirty="0"/>
              <a:t> represents processed data to end users.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9348087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A4E0014-E71F-4095-8915-E65048D539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918725" y="6400800"/>
            <a:ext cx="789381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  <a:defRPr/>
            </a:pPr>
            <a:r>
              <a:rPr lang="de-DE" altLang="de-DE"/>
              <a:t>Seite </a:t>
            </a:r>
            <a:fld id="{E5226E23-D044-4D0C-889A-42E0B360FA86}" type="slidenum">
              <a:rPr lang="de-DE" altLang="de-DE" smtClean="0"/>
              <a:pPr>
                <a:spcAft>
                  <a:spcPts val="600"/>
                </a:spcAft>
                <a:defRPr/>
              </a:pPr>
              <a:t>40</a:t>
            </a:fld>
            <a:endParaRPr lang="de-DE" altLang="de-DE"/>
          </a:p>
        </p:txBody>
      </p:sp>
      <p:sp>
        <p:nvSpPr>
          <p:cNvPr id="9" name="Date Placeholder 4">
            <a:extLst>
              <a:ext uri="{FF2B5EF4-FFF2-40B4-BE49-F238E27FC236}">
                <a16:creationId xmlns:a16="http://schemas.microsoft.com/office/drawing/2014/main" id="{8FF354AF-F55A-4EAB-A870-0247C67847E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933801" cy="365125"/>
          </a:xfrm>
        </p:spPr>
        <p:txBody>
          <a:bodyPr/>
          <a:lstStyle/>
          <a:p>
            <a:pPr>
              <a:defRPr/>
            </a:pPr>
            <a:fld id="{D10FF841-F359-43F6-AD42-36850103B7BA}" type="datetime1">
              <a:rPr lang="de-DE" altLang="de-DE" smtClean="0"/>
              <a:pPr>
                <a:defRPr/>
              </a:pPr>
              <a:t>09.12.2019</a:t>
            </a:fld>
            <a:endParaRPr lang="de-DE" altLang="de-DE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D01A3A56-6CCD-4BE8-8C3E-1C086123A4B7}"/>
              </a:ext>
            </a:extLst>
          </p:cNvPr>
          <p:cNvSpPr txBox="1">
            <a:spLocks/>
          </p:cNvSpPr>
          <p:nvPr/>
        </p:nvSpPr>
        <p:spPr>
          <a:xfrm>
            <a:off x="683568" y="423633"/>
            <a:ext cx="7848872" cy="86024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LB Impact on services</a:t>
            </a:r>
          </a:p>
        </p:txBody>
      </p:sp>
      <p:sp>
        <p:nvSpPr>
          <p:cNvPr id="18" name="Content Placeholder 11">
            <a:extLst>
              <a:ext uri="{FF2B5EF4-FFF2-40B4-BE49-F238E27FC236}">
                <a16:creationId xmlns:a16="http://schemas.microsoft.com/office/drawing/2014/main" id="{B59E4C5D-D477-4B46-B04F-70BF5AA4554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891999"/>
            <a:ext cx="2664966" cy="3856229"/>
          </a:xfrm>
        </p:spPr>
        <p:txBody>
          <a:bodyPr anchor="t">
            <a:normAutofit/>
          </a:bodyPr>
          <a:lstStyle/>
          <a:p>
            <a:pPr>
              <a:buFont typeface="Wingdings" panose="05000000000000000000" pitchFamily="2" charset="2"/>
              <a:buChar char="§"/>
            </a:pPr>
            <a:r>
              <a:rPr lang="en-US" sz="1800" dirty="0"/>
              <a:t>Server-side LB provides slightly faster response time.</a:t>
            </a:r>
            <a:endParaRPr lang="en-US" sz="2000" dirty="0"/>
          </a:p>
          <a:p>
            <a:pPr>
              <a:buFont typeface="Wingdings" panose="05000000000000000000" pitchFamily="2" charset="2"/>
              <a:buChar char="§"/>
            </a:pPr>
            <a:endParaRPr lang="en-US" sz="2000" dirty="0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DD7D6A24-B157-458A-B512-C959B5598B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</p:spPr>
        <p:txBody>
          <a:bodyPr/>
          <a:lstStyle/>
          <a:p>
            <a:pPr>
              <a:defRPr/>
            </a:pPr>
            <a:r>
              <a:rPr lang="de-DE" altLang="de-DE"/>
              <a:t>www.tu-ilmenau.de</a:t>
            </a:r>
          </a:p>
        </p:txBody>
      </p:sp>
      <p:pic>
        <p:nvPicPr>
          <p:cNvPr id="3" name="Picture 2" descr="A screenshot of a cell phone&#10;&#10;Description automatically generated">
            <a:extLst>
              <a:ext uri="{FF2B5EF4-FFF2-40B4-BE49-F238E27FC236}">
                <a16:creationId xmlns:a16="http://schemas.microsoft.com/office/drawing/2014/main" id="{D93A0A4F-0BD4-4844-BF86-4D58AC53CE3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75161" y="1283876"/>
            <a:ext cx="5968839" cy="45986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7174970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10305A3-DF49-4BF8-8FD3-6078F297A1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918725" y="6400800"/>
            <a:ext cx="789381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  <a:defRPr/>
            </a:pPr>
            <a:r>
              <a:rPr lang="de-DE" altLang="de-DE"/>
              <a:t>Seite </a:t>
            </a:r>
            <a:fld id="{E5226E23-D044-4D0C-889A-42E0B360FA86}" type="slidenum">
              <a:rPr lang="de-DE" altLang="de-DE" smtClean="0"/>
              <a:pPr>
                <a:spcAft>
                  <a:spcPts val="600"/>
                </a:spcAft>
                <a:defRPr/>
              </a:pPr>
              <a:t>41</a:t>
            </a:fld>
            <a:endParaRPr lang="de-DE" altLang="de-DE"/>
          </a:p>
        </p:txBody>
      </p:sp>
      <p:sp>
        <p:nvSpPr>
          <p:cNvPr id="9" name="Date Placeholder 4">
            <a:extLst>
              <a:ext uri="{FF2B5EF4-FFF2-40B4-BE49-F238E27FC236}">
                <a16:creationId xmlns:a16="http://schemas.microsoft.com/office/drawing/2014/main" id="{E1AD90CB-608E-4EB5-8763-C4EEE0F4DEA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933801" cy="365125"/>
          </a:xfrm>
        </p:spPr>
        <p:txBody>
          <a:bodyPr/>
          <a:lstStyle/>
          <a:p>
            <a:pPr>
              <a:defRPr/>
            </a:pPr>
            <a:fld id="{D10FF841-F359-43F6-AD42-36850103B7BA}" type="datetime1">
              <a:rPr lang="de-DE" altLang="de-DE" smtClean="0"/>
              <a:pPr>
                <a:defRPr/>
              </a:pPr>
              <a:t>09.12.2019</a:t>
            </a:fld>
            <a:endParaRPr lang="de-DE" altLang="de-DE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E4FCDE0B-CB8F-4A15-885B-021B0A99AF3D}"/>
              </a:ext>
            </a:extLst>
          </p:cNvPr>
          <p:cNvSpPr txBox="1">
            <a:spLocks/>
          </p:cNvSpPr>
          <p:nvPr/>
        </p:nvSpPr>
        <p:spPr>
          <a:xfrm>
            <a:off x="683568" y="423633"/>
            <a:ext cx="7848872" cy="86024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/>
              <a:t>DBMS comparison</a:t>
            </a:r>
            <a:endParaRPr lang="en-US"/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20D17B3A-1790-410F-B1C7-8CAE6697380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7521" y="1891999"/>
            <a:ext cx="2924359" cy="3856229"/>
          </a:xfrm>
        </p:spPr>
        <p:txBody>
          <a:bodyPr anchor="t">
            <a:normAutofit/>
          </a:bodyPr>
          <a:lstStyle/>
          <a:p>
            <a:r>
              <a:rPr lang="en-US" sz="1800" dirty="0"/>
              <a:t>Key-Value DBMS requires significantly less time to execute database operations.</a:t>
            </a:r>
            <a:br>
              <a:rPr lang="en-US" sz="1800" dirty="0"/>
            </a:br>
            <a:endParaRPr lang="en-US" sz="1800" dirty="0"/>
          </a:p>
          <a:p>
            <a:r>
              <a:rPr lang="en-US" sz="1800" dirty="0"/>
              <a:t>To process a random DB operation, it needs 8 milliseconds, approximately.</a:t>
            </a:r>
          </a:p>
        </p:txBody>
      </p:sp>
      <p:sp>
        <p:nvSpPr>
          <p:cNvPr id="13" name="Footer Placeholder 4">
            <a:extLst>
              <a:ext uri="{FF2B5EF4-FFF2-40B4-BE49-F238E27FC236}">
                <a16:creationId xmlns:a16="http://schemas.microsoft.com/office/drawing/2014/main" id="{34600291-96A5-44B1-9953-90DDA01337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</p:spPr>
        <p:txBody>
          <a:bodyPr/>
          <a:lstStyle/>
          <a:p>
            <a:pPr>
              <a:defRPr/>
            </a:pPr>
            <a:r>
              <a:rPr lang="de-DE" altLang="de-DE"/>
              <a:t>www.tu-ilmenau.de</a:t>
            </a:r>
          </a:p>
        </p:txBody>
      </p:sp>
      <p:pic>
        <p:nvPicPr>
          <p:cNvPr id="3" name="Picture 2" descr="A screenshot of a cell phone&#10;&#10;Description automatically generated">
            <a:extLst>
              <a:ext uri="{FF2B5EF4-FFF2-40B4-BE49-F238E27FC236}">
                <a16:creationId xmlns:a16="http://schemas.microsoft.com/office/drawing/2014/main" id="{9E19E5E3-AD83-4CE8-B8AE-935BCD41FC3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32974" y="1620112"/>
            <a:ext cx="5573334" cy="42657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3376953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7E5884-6CF2-4009-ABD5-040F273F94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/>
              <a:t>Conclusion</a:t>
            </a:r>
            <a:endParaRPr lang="de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3AD9803-B9E2-45BD-A2BC-37DAC93B44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17D3DCC4-5E9F-4105-BDA8-3FF7B436911B}" type="datetime1">
              <a:rPr lang="de-DE" altLang="de-DE" smtClean="0"/>
              <a:pPr>
                <a:defRPr/>
              </a:pPr>
              <a:t>09.12.2019</a:t>
            </a:fld>
            <a:endParaRPr lang="de-DE" alt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C74163-B289-4380-8A1C-FFAA1FF17A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www.tu-ilmenau.de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451F699-F895-406C-8D9F-5F1666E731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Seite </a:t>
            </a:r>
            <a:fld id="{F43EC919-3ECF-4664-9EFC-29EBBC0EE2DF}" type="slidenum">
              <a:rPr lang="de-DE" altLang="de-DE" smtClean="0"/>
              <a:pPr>
                <a:defRPr/>
              </a:pPr>
              <a:t>42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42064007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5B6B13-2191-4CB7-9F25-2C64158839D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5740" y="1772816"/>
            <a:ext cx="7886700" cy="4351338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§"/>
            </a:pPr>
            <a:r>
              <a:rPr lang="en-US" sz="2000"/>
              <a:t>Connect non-persistence services via RabbitMQ and persistence services via gRPC.</a:t>
            </a:r>
            <a:br>
              <a:rPr lang="en-US" sz="2000"/>
            </a:br>
            <a:endParaRPr lang="en-US" sz="2000"/>
          </a:p>
          <a:p>
            <a:pPr>
              <a:buFont typeface="Wingdings" panose="05000000000000000000" pitchFamily="2" charset="2"/>
              <a:buChar char="§"/>
            </a:pPr>
            <a:r>
              <a:rPr lang="en-US" sz="2000"/>
              <a:t>Document-oriented DBMS can ensure the </a:t>
            </a:r>
            <a:br>
              <a:rPr lang="en-US" sz="2000"/>
            </a:br>
            <a:r>
              <a:rPr lang="en-US" sz="2000"/>
              <a:t>lowest transaction duration of persistence services.</a:t>
            </a:r>
            <a:br>
              <a:rPr lang="en-US" sz="2000"/>
            </a:br>
            <a:endParaRPr lang="en-US" sz="2000"/>
          </a:p>
          <a:p>
            <a:pPr>
              <a:buFont typeface="Wingdings" panose="05000000000000000000" pitchFamily="2" charset="2"/>
              <a:buChar char="§"/>
            </a:pPr>
            <a:r>
              <a:rPr lang="en-US" sz="2000"/>
              <a:t>Load balancing strategy choice depends on which service has to be scaled. Also, server-side one provides a little faster response time.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8440A6D-AA4B-43C5-BB43-9572A90410A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</p:spPr>
        <p:txBody>
          <a:bodyPr/>
          <a:lstStyle/>
          <a:p>
            <a:pPr>
              <a:defRPr/>
            </a:pPr>
            <a:fld id="{81729331-3956-4DAF-AC44-8BC67C0390BA}" type="datetime1">
              <a:rPr lang="de-DE" altLang="de-DE" smtClean="0"/>
              <a:pPr>
                <a:defRPr/>
              </a:pPr>
              <a:t>09.12.2019</a:t>
            </a:fld>
            <a:endParaRPr lang="de-DE" altLang="de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DD58FBC-CD1A-4A25-888F-2997268446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</p:spPr>
        <p:txBody>
          <a:bodyPr/>
          <a:lstStyle/>
          <a:p>
            <a:pPr>
              <a:defRPr/>
            </a:pPr>
            <a:r>
              <a:rPr lang="de-DE" altLang="de-DE"/>
              <a:t>Seite </a:t>
            </a:r>
            <a:fld id="{E5226E23-D044-4D0C-889A-42E0B360FA86}" type="slidenum">
              <a:rPr lang="de-DE" altLang="de-DE" smtClean="0"/>
              <a:pPr>
                <a:defRPr/>
              </a:pPr>
              <a:t>43</a:t>
            </a:fld>
            <a:endParaRPr lang="de-DE" altLang="de-DE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017BBD52-52AD-43F0-8C94-28B3E02EF4A1}"/>
              </a:ext>
            </a:extLst>
          </p:cNvPr>
          <p:cNvSpPr txBox="1">
            <a:spLocks/>
          </p:cNvSpPr>
          <p:nvPr/>
        </p:nvSpPr>
        <p:spPr>
          <a:xfrm>
            <a:off x="683568" y="423633"/>
            <a:ext cx="7848872" cy="86024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/>
              <a:t>Conclusion</a:t>
            </a:r>
            <a:endParaRPr lang="en-US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E7CC5660-FC0E-4C37-BFAD-42B59BC71C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</p:spPr>
        <p:txBody>
          <a:bodyPr/>
          <a:lstStyle/>
          <a:p>
            <a:pPr>
              <a:defRPr/>
            </a:pPr>
            <a:r>
              <a:rPr lang="de-DE" altLang="de-DE"/>
              <a:t>www.tu-ilmenau.de</a:t>
            </a:r>
          </a:p>
        </p:txBody>
      </p:sp>
    </p:spTree>
    <p:extLst>
      <p:ext uri="{BB962C8B-B14F-4D97-AF65-F5344CB8AC3E}">
        <p14:creationId xmlns:p14="http://schemas.microsoft.com/office/powerpoint/2010/main" val="3418965999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A94701-2AB4-4C3C-97D0-7623A8F1A6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Future work</a:t>
            </a:r>
            <a:endParaRPr lang="de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474DB6-34EA-47F0-8581-905D1B7B62F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§"/>
            </a:pPr>
            <a:r>
              <a:rPr lang="en-US" sz="2000"/>
              <a:t>To test the microservice system with some additional services satisfying more realistic requirements.</a:t>
            </a:r>
            <a:br>
              <a:rPr lang="en-US" sz="2000"/>
            </a:br>
            <a:endParaRPr lang="en-US" sz="2000"/>
          </a:p>
          <a:p>
            <a:pPr>
              <a:buFont typeface="Wingdings" panose="05000000000000000000" pitchFamily="2" charset="2"/>
              <a:buChar char="§"/>
            </a:pPr>
            <a:r>
              <a:rPr lang="en-US" sz="2000"/>
              <a:t>Improve the load generator.</a:t>
            </a:r>
            <a:br>
              <a:rPr lang="en-US" sz="2000"/>
            </a:br>
            <a:endParaRPr lang="en-US" sz="2000"/>
          </a:p>
          <a:p>
            <a:pPr>
              <a:buFont typeface="Wingdings" panose="05000000000000000000" pitchFamily="2" charset="2"/>
              <a:buChar char="§"/>
            </a:pPr>
            <a:r>
              <a:rPr lang="en-US" sz="2000"/>
              <a:t>Survey about how caching might affect the system response time.</a:t>
            </a:r>
            <a:br>
              <a:rPr lang="en-US" sz="2000"/>
            </a:br>
            <a:endParaRPr lang="en-US" sz="2000"/>
          </a:p>
          <a:p>
            <a:pPr>
              <a:buFont typeface="Wingdings" panose="05000000000000000000" pitchFamily="2" charset="2"/>
              <a:buChar char="§"/>
            </a:pPr>
            <a:r>
              <a:rPr lang="en-US" sz="2000"/>
              <a:t>Prove our research for production usage.</a:t>
            </a:r>
            <a:endParaRPr lang="en-US" sz="2000">
              <a:solidFill>
                <a:srgbClr val="FF0000"/>
              </a:solidFill>
            </a:endParaRPr>
          </a:p>
          <a:p>
            <a:endParaRPr lang="de-DE" sz="2000">
              <a:solidFill>
                <a:srgbClr val="FF0000"/>
              </a:solidFill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2BB6BAB-32D0-4A00-959B-3788B79ADB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</p:spPr>
        <p:txBody>
          <a:bodyPr/>
          <a:lstStyle/>
          <a:p>
            <a:pPr>
              <a:defRPr/>
            </a:pPr>
            <a:fld id="{81729331-3956-4DAF-AC44-8BC67C0390BA}" type="datetime1">
              <a:rPr lang="de-DE" altLang="de-DE" smtClean="0"/>
              <a:pPr>
                <a:defRPr/>
              </a:pPr>
              <a:t>09.12.2019</a:t>
            </a:fld>
            <a:endParaRPr lang="de-DE" altLang="de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54ABBF3-C496-4C26-B5A1-43268ADDA4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</p:spPr>
        <p:txBody>
          <a:bodyPr/>
          <a:lstStyle/>
          <a:p>
            <a:pPr>
              <a:defRPr/>
            </a:pPr>
            <a:r>
              <a:rPr lang="de-DE" altLang="de-DE"/>
              <a:t>Seite </a:t>
            </a:r>
            <a:fld id="{E5226E23-D044-4D0C-889A-42E0B360FA86}" type="slidenum">
              <a:rPr lang="de-DE" altLang="de-DE" smtClean="0"/>
              <a:pPr>
                <a:defRPr/>
              </a:pPr>
              <a:t>44</a:t>
            </a:fld>
            <a:endParaRPr lang="de-DE" altLang="de-DE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32F384BF-C9A4-4B63-95CF-CDDD369A7E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</p:spPr>
        <p:txBody>
          <a:bodyPr/>
          <a:lstStyle/>
          <a:p>
            <a:pPr>
              <a:defRPr/>
            </a:pPr>
            <a:r>
              <a:rPr lang="de-DE" altLang="de-DE"/>
              <a:t>www.tu-ilmenau.de</a:t>
            </a:r>
          </a:p>
        </p:txBody>
      </p:sp>
    </p:spTree>
    <p:extLst>
      <p:ext uri="{BB962C8B-B14F-4D97-AF65-F5344CB8AC3E}">
        <p14:creationId xmlns:p14="http://schemas.microsoft.com/office/powerpoint/2010/main" val="714834023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62B5FDC-CCF0-4D2E-8B67-0C09273A0B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</p:spPr>
        <p:txBody>
          <a:bodyPr/>
          <a:lstStyle/>
          <a:p>
            <a:pPr>
              <a:defRPr/>
            </a:pPr>
            <a:r>
              <a:rPr lang="de-DE" altLang="de-DE"/>
              <a:t>Seite </a:t>
            </a:r>
            <a:fld id="{2903CACB-8A47-4207-897E-A1D444471CF0}" type="slidenum">
              <a:rPr lang="de-DE" altLang="de-DE" smtClean="0"/>
              <a:pPr>
                <a:defRPr/>
              </a:pPr>
              <a:t>45</a:t>
            </a:fld>
            <a:endParaRPr lang="de-DE" altLang="de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110B10F-7A89-4145-9082-FF974843C5BD}"/>
              </a:ext>
            </a:extLst>
          </p:cNvPr>
          <p:cNvSpPr txBox="1"/>
          <p:nvPr/>
        </p:nvSpPr>
        <p:spPr>
          <a:xfrm>
            <a:off x="1108126" y="2659559"/>
            <a:ext cx="7217040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>
                <a:solidFill>
                  <a:srgbClr val="FF0000"/>
                </a:solidFill>
              </a:rPr>
              <a:t>Thank you for your attention</a:t>
            </a:r>
            <a:endParaRPr lang="de-DE" sz="4400">
              <a:solidFill>
                <a:srgbClr val="FF0000"/>
              </a:solidFill>
            </a:endParaRPr>
          </a:p>
        </p:txBody>
      </p:sp>
      <p:sp>
        <p:nvSpPr>
          <p:cNvPr id="6" name="Date Placeholder 4">
            <a:extLst>
              <a:ext uri="{FF2B5EF4-FFF2-40B4-BE49-F238E27FC236}">
                <a16:creationId xmlns:a16="http://schemas.microsoft.com/office/drawing/2014/main" id="{5A0E899D-7B6F-404D-AACE-014F722F5A9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933801" cy="365125"/>
          </a:xfrm>
        </p:spPr>
        <p:txBody>
          <a:bodyPr/>
          <a:lstStyle/>
          <a:p>
            <a:pPr>
              <a:defRPr/>
            </a:pPr>
            <a:fld id="{D10FF841-F359-43F6-AD42-36850103B7BA}" type="datetime1">
              <a:rPr lang="de-DE" altLang="de-DE" smtClean="0"/>
              <a:pPr>
                <a:defRPr/>
              </a:pPr>
              <a:t>09.12.2019</a:t>
            </a:fld>
            <a:endParaRPr lang="de-DE" altLang="de-DE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C384F9C7-D839-44BA-81F0-48CB7912F8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</p:spPr>
        <p:txBody>
          <a:bodyPr/>
          <a:lstStyle/>
          <a:p>
            <a:pPr>
              <a:defRPr/>
            </a:pPr>
            <a:r>
              <a:rPr lang="de-DE" altLang="de-DE"/>
              <a:t>www.tu-ilmenau.de</a:t>
            </a:r>
          </a:p>
        </p:txBody>
      </p:sp>
    </p:spTree>
    <p:extLst>
      <p:ext uri="{BB962C8B-B14F-4D97-AF65-F5344CB8AC3E}">
        <p14:creationId xmlns:p14="http://schemas.microsoft.com/office/powerpoint/2010/main" val="244362241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0792CB-CE62-4F40-9C24-C990247446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Monolithic architecture</a:t>
            </a:r>
            <a:endParaRPr lang="de-DE"/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10CF712B-1A15-4B40-93FC-A3169174036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87324" y="1628800"/>
            <a:ext cx="3219513" cy="3729710"/>
          </a:xfr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F942B6E-E8C7-4400-BEF5-050ADBAB20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B86EC19B-13E7-48C8-B7B5-E9E0955442D1}" type="datetime1">
              <a:rPr lang="de-DE" altLang="de-DE" smtClean="0"/>
              <a:pPr>
                <a:defRPr/>
              </a:pPr>
              <a:t>09.12.2019</a:t>
            </a:fld>
            <a:endParaRPr lang="de-DE" alt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5A7D872-D5EB-4B5A-A6FD-18EA0A8898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www.tu-ilmenau.de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9B20CE8-97EF-4410-A02B-26953C8F11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Seite </a:t>
            </a:r>
            <a:fld id="{D525FAA4-E78D-49D1-8901-2ECD88CEFED9}" type="slidenum">
              <a:rPr lang="de-DE" altLang="de-DE" smtClean="0"/>
              <a:pPr>
                <a:defRPr/>
              </a:pPr>
              <a:t>5</a:t>
            </a:fld>
            <a:endParaRPr lang="de-DE" altLang="de-DE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1986A44-8779-405F-ABD5-C44E73746CEF}"/>
              </a:ext>
            </a:extLst>
          </p:cNvPr>
          <p:cNvSpPr txBox="1"/>
          <p:nvPr/>
        </p:nvSpPr>
        <p:spPr>
          <a:xfrm>
            <a:off x="1194053" y="5472014"/>
            <a:ext cx="2206053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/>
              <a:t>Monolithic architecture example.</a:t>
            </a:r>
            <a:endParaRPr lang="de-DE" sz="110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C9900B8-C2A7-4934-A0C3-27432936357B}"/>
              </a:ext>
            </a:extLst>
          </p:cNvPr>
          <p:cNvSpPr txBox="1"/>
          <p:nvPr/>
        </p:nvSpPr>
        <p:spPr>
          <a:xfrm>
            <a:off x="4264149" y="1575898"/>
            <a:ext cx="4536504" cy="19395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/>
              <a:t>Drawbacks: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1600"/>
              <a:t>Can not be horizontally scaled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1600"/>
              <a:t>Modules share the same memory space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1600"/>
              <a:t>A module bugs affect the whole application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1600"/>
              <a:t>Continuous deployment is almost impossible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D16A1175-9193-4020-B7CC-2F4CD1CC1674}"/>
              </a:ext>
            </a:extLst>
          </p:cNvPr>
          <p:cNvSpPr txBox="1"/>
          <p:nvPr/>
        </p:nvSpPr>
        <p:spPr>
          <a:xfrm>
            <a:off x="4148386" y="4726175"/>
            <a:ext cx="496855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Suitable for lightweight and not multifunctional applications.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0674874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0792CB-CE62-4F40-9C24-C990247446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Microservices architecture</a:t>
            </a:r>
            <a:endParaRPr lang="de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F942B6E-E8C7-4400-BEF5-050ADBAB20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B86EC19B-13E7-48C8-B7B5-E9E0955442D1}" type="datetime1">
              <a:rPr lang="de-DE" altLang="de-DE" smtClean="0"/>
              <a:pPr>
                <a:defRPr/>
              </a:pPr>
              <a:t>09.12.2019</a:t>
            </a:fld>
            <a:endParaRPr lang="de-DE" alt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5A7D872-D5EB-4B5A-A6FD-18EA0A8898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www.tu-ilmenau.de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9B20CE8-97EF-4410-A02B-26953C8F11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Seite </a:t>
            </a:r>
            <a:fld id="{D525FAA4-E78D-49D1-8901-2ECD88CEFED9}" type="slidenum">
              <a:rPr lang="de-DE" altLang="de-DE" smtClean="0"/>
              <a:pPr>
                <a:defRPr/>
              </a:pPr>
              <a:t>6</a:t>
            </a:fld>
            <a:endParaRPr lang="de-DE" altLang="de-DE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1986A44-8779-405F-ABD5-C44E73746CEF}"/>
              </a:ext>
            </a:extLst>
          </p:cNvPr>
          <p:cNvSpPr txBox="1"/>
          <p:nvPr/>
        </p:nvSpPr>
        <p:spPr>
          <a:xfrm>
            <a:off x="2051720" y="5495960"/>
            <a:ext cx="2432076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/>
              <a:t>Microservices architecture example.</a:t>
            </a:r>
            <a:endParaRPr lang="de-DE" sz="1100"/>
          </a:p>
        </p:txBody>
      </p:sp>
      <p:pic>
        <p:nvPicPr>
          <p:cNvPr id="7" name="Graphic 6">
            <a:extLst>
              <a:ext uri="{FF2B5EF4-FFF2-40B4-BE49-F238E27FC236}">
                <a16:creationId xmlns:a16="http://schemas.microsoft.com/office/drawing/2014/main" id="{D4721B97-6CAA-447B-898B-C1D1C3CD498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74924" y="1690689"/>
            <a:ext cx="5250363" cy="37297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448375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0792CB-CE62-4F40-9C24-C990247446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Microservices architecture</a:t>
            </a:r>
            <a:endParaRPr lang="de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F942B6E-E8C7-4400-BEF5-050ADBAB20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B86EC19B-13E7-48C8-B7B5-E9E0955442D1}" type="datetime1">
              <a:rPr lang="de-DE" altLang="de-DE" smtClean="0"/>
              <a:pPr>
                <a:defRPr/>
              </a:pPr>
              <a:t>09.12.2019</a:t>
            </a:fld>
            <a:endParaRPr lang="de-DE" alt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5A7D872-D5EB-4B5A-A6FD-18EA0A8898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www.tu-ilmenau.de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9B20CE8-97EF-4410-A02B-26953C8F11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Seite </a:t>
            </a:r>
            <a:fld id="{D525FAA4-E78D-49D1-8901-2ECD88CEFED9}" type="slidenum">
              <a:rPr lang="de-DE" altLang="de-DE" smtClean="0"/>
              <a:pPr>
                <a:defRPr/>
              </a:pPr>
              <a:t>7</a:t>
            </a:fld>
            <a:endParaRPr lang="de-DE" altLang="de-DE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1986A44-8779-405F-ABD5-C44E73746CEF}"/>
              </a:ext>
            </a:extLst>
          </p:cNvPr>
          <p:cNvSpPr txBox="1"/>
          <p:nvPr/>
        </p:nvSpPr>
        <p:spPr>
          <a:xfrm>
            <a:off x="1086508" y="3924382"/>
            <a:ext cx="2432076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/>
              <a:t>Microservices architecture example.</a:t>
            </a:r>
            <a:endParaRPr lang="de-DE" sz="1100"/>
          </a:p>
        </p:txBody>
      </p:sp>
      <p:pic>
        <p:nvPicPr>
          <p:cNvPr id="7" name="Graphic 6">
            <a:extLst>
              <a:ext uri="{FF2B5EF4-FFF2-40B4-BE49-F238E27FC236}">
                <a16:creationId xmlns:a16="http://schemas.microsoft.com/office/drawing/2014/main" id="{D4721B97-6CAA-447B-898B-C1D1C3CD498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74924" y="1690689"/>
            <a:ext cx="3055244" cy="2170359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C1CB2160-465F-434C-827D-0E5F126DCA23}"/>
              </a:ext>
            </a:extLst>
          </p:cNvPr>
          <p:cNvSpPr txBox="1"/>
          <p:nvPr/>
        </p:nvSpPr>
        <p:spPr>
          <a:xfrm>
            <a:off x="4206221" y="1450468"/>
            <a:ext cx="5358381" cy="38728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/>
              <a:t>Advantages: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1600"/>
              <a:t>Functional decomposition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1600"/>
              <a:t>Each service can be scaled independently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1600"/>
              <a:t>Services do not share the same memory space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1600"/>
              <a:t>Each service is developed independently</a:t>
            </a:r>
            <a:br>
              <a:rPr lang="en-US" sz="1600"/>
            </a:br>
            <a:endParaRPr lang="en-US" sz="1600"/>
          </a:p>
          <a:p>
            <a:pPr>
              <a:lnSpc>
                <a:spcPct val="150000"/>
              </a:lnSpc>
            </a:pPr>
            <a:r>
              <a:rPr lang="en-US"/>
              <a:t>Drawbacks</a:t>
            </a:r>
            <a:r>
              <a:rPr lang="en-US" sz="1600"/>
              <a:t>: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1600"/>
              <a:t>Complex deploying and testing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1600"/>
              <a:t>Difficult interconnection process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215938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0792CB-CE62-4F40-9C24-C990247446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Microservices architecture</a:t>
            </a:r>
            <a:endParaRPr lang="de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F942B6E-E8C7-4400-BEF5-050ADBAB20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B86EC19B-13E7-48C8-B7B5-E9E0955442D1}" type="datetime1">
              <a:rPr lang="de-DE" altLang="de-DE" smtClean="0"/>
              <a:pPr>
                <a:defRPr/>
              </a:pPr>
              <a:t>09.12.2019</a:t>
            </a:fld>
            <a:endParaRPr lang="de-DE" alt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5A7D872-D5EB-4B5A-A6FD-18EA0A8898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www.tu-ilmenau.de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9B20CE8-97EF-4410-A02B-26953C8F11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Seite </a:t>
            </a:r>
            <a:fld id="{D525FAA4-E78D-49D1-8901-2ECD88CEFED9}" type="slidenum">
              <a:rPr lang="de-DE" altLang="de-DE" smtClean="0"/>
              <a:pPr>
                <a:defRPr/>
              </a:pPr>
              <a:t>8</a:t>
            </a:fld>
            <a:endParaRPr lang="de-DE" altLang="de-DE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1986A44-8779-405F-ABD5-C44E73746CEF}"/>
              </a:ext>
            </a:extLst>
          </p:cNvPr>
          <p:cNvSpPr txBox="1"/>
          <p:nvPr/>
        </p:nvSpPr>
        <p:spPr>
          <a:xfrm>
            <a:off x="1086508" y="3924382"/>
            <a:ext cx="2432076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/>
              <a:t>Microservices architecture example.</a:t>
            </a:r>
            <a:endParaRPr lang="de-DE" sz="1100"/>
          </a:p>
        </p:txBody>
      </p:sp>
      <p:pic>
        <p:nvPicPr>
          <p:cNvPr id="7" name="Graphic 6">
            <a:extLst>
              <a:ext uri="{FF2B5EF4-FFF2-40B4-BE49-F238E27FC236}">
                <a16:creationId xmlns:a16="http://schemas.microsoft.com/office/drawing/2014/main" id="{D4721B97-6CAA-447B-898B-C1D1C3CD498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74924" y="1690689"/>
            <a:ext cx="3055244" cy="2170359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C1CB2160-465F-434C-827D-0E5F126DCA23}"/>
              </a:ext>
            </a:extLst>
          </p:cNvPr>
          <p:cNvSpPr txBox="1"/>
          <p:nvPr/>
        </p:nvSpPr>
        <p:spPr>
          <a:xfrm>
            <a:off x="4206221" y="1450468"/>
            <a:ext cx="5358381" cy="38728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/>
              <a:t>Advantages: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1600"/>
              <a:t>Functional decomposition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1600"/>
              <a:t>Each service can be scaled independently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1600"/>
              <a:t>Services do not share the same memory space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1600"/>
              <a:t>Each service is developed independently</a:t>
            </a:r>
            <a:br>
              <a:rPr lang="en-US" sz="1600"/>
            </a:br>
            <a:endParaRPr lang="en-US" sz="1600"/>
          </a:p>
          <a:p>
            <a:pPr>
              <a:lnSpc>
                <a:spcPct val="150000"/>
              </a:lnSpc>
            </a:pPr>
            <a:r>
              <a:rPr lang="en-US"/>
              <a:t>Drawbacks</a:t>
            </a:r>
            <a:r>
              <a:rPr lang="en-US" sz="1600"/>
              <a:t>: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1600"/>
              <a:t>Complex deploying and testing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1600"/>
              <a:t>Difficult interconnection process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49383F0-3023-4561-9B36-ADEB26212D18}"/>
              </a:ext>
            </a:extLst>
          </p:cNvPr>
          <p:cNvSpPr txBox="1"/>
          <p:nvPr/>
        </p:nvSpPr>
        <p:spPr>
          <a:xfrm>
            <a:off x="628650" y="5323323"/>
            <a:ext cx="797579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Suitable for high-loaded and multifunctional application such as IoT data processing system</a:t>
            </a:r>
          </a:p>
        </p:txBody>
      </p:sp>
    </p:spTree>
    <p:extLst>
      <p:ext uri="{BB962C8B-B14F-4D97-AF65-F5344CB8AC3E}">
        <p14:creationId xmlns:p14="http://schemas.microsoft.com/office/powerpoint/2010/main" val="380886736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47E676-04DE-4B05-89D5-F1F9906FEE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The goals</a:t>
            </a:r>
            <a:endParaRPr lang="de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8F44A4-0643-40EF-ADD9-C4439A89450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200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 main goal is to find the best MSA architecture design in an IoT context.</a:t>
            </a:r>
            <a:br>
              <a:rPr lang="en-US"/>
            </a:br>
            <a:endParaRPr lang="en-US"/>
          </a:p>
          <a:p>
            <a:endParaRPr lang="de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D91DBEA-5ECF-4CF0-A613-C26A630483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B86EC19B-13E7-48C8-B7B5-E9E0955442D1}" type="datetime1">
              <a:rPr lang="de-DE" altLang="de-DE" smtClean="0"/>
              <a:pPr>
                <a:defRPr/>
              </a:pPr>
              <a:t>09.12.2019</a:t>
            </a:fld>
            <a:endParaRPr lang="de-DE" alt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637705D-9CD2-4030-A059-5599C869C6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www.tu-ilmenau.de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3EAB57-5AC1-4AE2-882D-E77ED8EE5A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Seite </a:t>
            </a:r>
            <a:fld id="{D525FAA4-E78D-49D1-8901-2ECD88CEFED9}" type="slidenum">
              <a:rPr lang="de-DE" altLang="de-DE" smtClean="0"/>
              <a:pPr>
                <a:defRPr/>
              </a:pPr>
              <a:t>9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24332349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kument" ma:contentTypeID="0x01010075E013A57FDEDF41BA48B0F1E90D9F5F" ma:contentTypeVersion="2" ma:contentTypeDescription="Ein neues Dokument erstellen." ma:contentTypeScope="" ma:versionID="6aa6d631d7bf37de795f166b19c024f9">
  <xsd:schema xmlns:xsd="http://www.w3.org/2001/XMLSchema" xmlns:xs="http://www.w3.org/2001/XMLSchema" xmlns:p="http://schemas.microsoft.com/office/2006/metadata/properties" xmlns:ns3="738ed3ae-fa29-4bea-9ea0-0becd976c59f" targetNamespace="http://schemas.microsoft.com/office/2006/metadata/properties" ma:root="true" ma:fieldsID="a051a20ee8d9cf443cd562f39ded1d70" ns3:_="">
    <xsd:import namespace="738ed3ae-fa29-4bea-9ea0-0becd976c59f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38ed3ae-fa29-4bea-9ea0-0becd976c59f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altstyp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FF6EA7D1-2B01-4238-9932-A6A85F1DE0D0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38ed3ae-fa29-4bea-9ea0-0becd976c59f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0DE07A5D-29F4-4B96-99F4-589A7287D989}">
  <ds:schemaRefs>
    <ds:schemaRef ds:uri="http://purl.org/dc/terms/"/>
    <ds:schemaRef ds:uri="http://schemas.openxmlformats.org/package/2006/metadata/core-properties"/>
    <ds:schemaRef ds:uri="http://purl.org/dc/dcmitype/"/>
    <ds:schemaRef ds:uri="http://schemas.microsoft.com/office/infopath/2007/PartnerControls"/>
    <ds:schemaRef ds:uri="738ed3ae-fa29-4bea-9ea0-0becd976c59f"/>
    <ds:schemaRef ds:uri="http://schemas.microsoft.com/office/2006/documentManagement/types"/>
    <ds:schemaRef ds:uri="http://schemas.microsoft.com/office/2006/metadata/properties"/>
    <ds:schemaRef ds:uri="http://www.w3.org/XML/1998/namespace"/>
    <ds:schemaRef ds:uri="http://purl.org/dc/elements/1.1/"/>
  </ds:schemaRefs>
</ds:datastoreItem>
</file>

<file path=customXml/itemProps3.xml><?xml version="1.0" encoding="utf-8"?>
<ds:datastoreItem xmlns:ds="http://schemas.openxmlformats.org/officeDocument/2006/customXml" ds:itemID="{F4D97B6E-74FE-4BBF-887D-31D5B7330A26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1263</Words>
  <Application>Microsoft Office PowerPoint</Application>
  <PresentationFormat>On-screen Show (4:3)</PresentationFormat>
  <Paragraphs>326</Paragraphs>
  <Slides>45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45</vt:i4>
      </vt:variant>
    </vt:vector>
  </HeadingPairs>
  <TitlesOfParts>
    <vt:vector size="50" baseType="lpstr">
      <vt:lpstr>Arial</vt:lpstr>
      <vt:lpstr>Calibri</vt:lpstr>
      <vt:lpstr>Wingdings</vt:lpstr>
      <vt:lpstr>Wingdings 2</vt:lpstr>
      <vt:lpstr>Office Theme</vt:lpstr>
      <vt:lpstr>Evaluation of Microservice Architecture Designs in an IoT-Context</vt:lpstr>
      <vt:lpstr>Content</vt:lpstr>
      <vt:lpstr>Introduction</vt:lpstr>
      <vt:lpstr>The Internet of Things</vt:lpstr>
      <vt:lpstr>Monolithic architecture</vt:lpstr>
      <vt:lpstr>Microservices architecture</vt:lpstr>
      <vt:lpstr>Microservices architecture</vt:lpstr>
      <vt:lpstr>Microservices architecture</vt:lpstr>
      <vt:lpstr>The goals</vt:lpstr>
      <vt:lpstr>The main goal</vt:lpstr>
      <vt:lpstr>What we have done</vt:lpstr>
      <vt:lpstr>Requirements</vt:lpstr>
      <vt:lpstr>Functional requirements</vt:lpstr>
      <vt:lpstr>Non-functional Requirements</vt:lpstr>
      <vt:lpstr>Non-functional Requirements</vt:lpstr>
      <vt:lpstr>State of the art</vt:lpstr>
      <vt:lpstr>PowerPoint Presentation</vt:lpstr>
      <vt:lpstr>Basic articles</vt:lpstr>
      <vt:lpstr>Basic articles</vt:lpstr>
      <vt:lpstr>Basic articles</vt:lpstr>
      <vt:lpstr>Not answered questions</vt:lpstr>
      <vt:lpstr>The system overview</vt:lpstr>
      <vt:lpstr>The system developing</vt:lpstr>
      <vt:lpstr>The system developing</vt:lpstr>
      <vt:lpstr>Load generation</vt:lpstr>
      <vt:lpstr>Silmulated IoT device</vt:lpstr>
      <vt:lpstr>Registration data model</vt:lpstr>
      <vt:lpstr>Registration persistence service</vt:lpstr>
      <vt:lpstr>Alive devices model</vt:lpstr>
      <vt:lpstr>Alive devices service</vt:lpstr>
      <vt:lpstr>Client-side LB</vt:lpstr>
      <vt:lpstr>Server-side LB</vt:lpstr>
      <vt:lpstr>PowerPoint Presentation</vt:lpstr>
      <vt:lpstr>Measuring system</vt:lpstr>
      <vt:lpstr>Measuring system</vt:lpstr>
      <vt:lpstr>Results</vt:lpstr>
      <vt:lpstr>Interconnection comparison</vt:lpstr>
      <vt:lpstr>PowerPoint Presentation</vt:lpstr>
      <vt:lpstr>PowerPoint Presentation</vt:lpstr>
      <vt:lpstr>PowerPoint Presentation</vt:lpstr>
      <vt:lpstr>PowerPoint Presentation</vt:lpstr>
      <vt:lpstr>Conclusion</vt:lpstr>
      <vt:lpstr>PowerPoint Presentation</vt:lpstr>
      <vt:lpstr>Future work</vt:lpstr>
      <vt:lpstr>PowerPoint Presentation</vt:lpstr>
    </vt:vector>
  </TitlesOfParts>
  <Company>Torsten Weilepp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Torsten Weilepp</dc:creator>
  <cp:lastModifiedBy>Sviatoslav Abramov</cp:lastModifiedBy>
  <cp:revision>101</cp:revision>
  <dcterms:created xsi:type="dcterms:W3CDTF">2008-09-25T09:57:29Z</dcterms:created>
  <dcterms:modified xsi:type="dcterms:W3CDTF">2019-12-09T10:50:35Z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0x01010075E013A57FDEDF41BA48B0F1E90D9F5F</vt:lpwstr>
  </property>
</Properties>
</file>